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4" r:id="rId1"/>
  </p:sldMasterIdLst>
  <p:sldIdLst>
    <p:sldId id="256" r:id="rId2"/>
    <p:sldId id="257" r:id="rId3"/>
    <p:sldId id="258" r:id="rId4"/>
    <p:sldId id="259" r:id="rId5"/>
    <p:sldId id="260" r:id="rId6"/>
    <p:sldId id="270" r:id="rId7"/>
    <p:sldId id="271" r:id="rId8"/>
    <p:sldId id="261" r:id="rId9"/>
    <p:sldId id="262" r:id="rId10"/>
    <p:sldId id="272" r:id="rId11"/>
    <p:sldId id="263" r:id="rId12"/>
    <p:sldId id="264" r:id="rId13"/>
    <p:sldId id="274" r:id="rId14"/>
    <p:sldId id="265" r:id="rId15"/>
    <p:sldId id="266" r:id="rId16"/>
    <p:sldId id="267" r:id="rId17"/>
    <p:sldId id="273" r:id="rId18"/>
    <p:sldId id="268" r:id="rId19"/>
    <p:sldId id="269"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BBEBB5F-D16F-4ABE-BD77-80C99D7A36E4}" v="1" dt="2020-05-09T14:45:35.164"/>
    <p1510:client id="{419ADD62-CC8B-4022-9517-BC85BFB44A03}" v="339" dt="2020-05-09T14:43:37.674"/>
    <p1510:client id="{FCBEC36F-8579-4B63-87F3-F8B4D0ACD70D}" v="38" dt="2020-05-11T14:27:37.20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2.jpeg>
</file>

<file path=ppt/media/image3.png>
</file>

<file path=ppt/media/image4.png>
</file>

<file path=ppt/media/image5.png>
</file>

<file path=ppt/media/image6.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5/11/2020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0813547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5/11/2020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41611397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dirty="0"/>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5/11/2020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6063017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5/11/2020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0979909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dirty="0"/>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5/11/2020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6151055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C764DE79-268F-4C1A-8933-263129D2AF90}" type="datetimeFigureOut">
              <a:rPr lang="en-US" dirty="0"/>
              <a:t>5/11/2020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7068405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dirty="0"/>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C764DE79-268F-4C1A-8933-263129D2AF90}" type="datetimeFigureOut">
              <a:rPr lang="en-US" dirty="0"/>
              <a:t>5/11/2020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6793211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5/11/2020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96955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5/11/2020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1155428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5/11/2020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2889715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5/11/2020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8044736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5/11/2020</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876295720"/>
      </p:ext>
    </p:extLst>
  </p:cSld>
  <p:clrMap bg1="lt1" tx1="dk1" bg2="lt2" tx2="dk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0AE5FA7-31BE-49DE-A055-64E8F7452B4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a:stretch/>
        </p:blipFill>
        <p:spPr>
          <a:xfrm>
            <a:off x="1" y="10"/>
            <a:ext cx="12191999" cy="6857990"/>
          </a:xfrm>
          <a:prstGeom prst="rect">
            <a:avLst/>
          </a:prstGeom>
        </p:spPr>
      </p:pic>
      <p:sp>
        <p:nvSpPr>
          <p:cNvPr id="2" name="Title 1"/>
          <p:cNvSpPr>
            <a:spLocks noGrp="1"/>
          </p:cNvSpPr>
          <p:nvPr>
            <p:ph type="ctrTitle"/>
          </p:nvPr>
        </p:nvSpPr>
        <p:spPr>
          <a:xfrm>
            <a:off x="5194284" y="3404512"/>
            <a:ext cx="6470692" cy="1229306"/>
          </a:xfrm>
        </p:spPr>
        <p:txBody>
          <a:bodyPr>
            <a:normAutofit fontScale="90000"/>
          </a:bodyPr>
          <a:lstStyle/>
          <a:p>
            <a:r>
              <a:rPr lang="en-US" sz="5400" b="1" u="sng" dirty="0">
                <a:ea typeface="+mj-lt"/>
                <a:cs typeface="+mj-lt"/>
              </a:rPr>
              <a:t>Business Location Finder</a:t>
            </a:r>
            <a:endParaRPr lang="en-US" b="1" dirty="0">
              <a:cs typeface="Calibri Light" panose="020F0302020204030204"/>
            </a:endParaRPr>
          </a:p>
        </p:txBody>
      </p:sp>
    </p:spTree>
    <p:extLst>
      <p:ext uri="{BB962C8B-B14F-4D97-AF65-F5344CB8AC3E}">
        <p14:creationId xmlns:p14="http://schemas.microsoft.com/office/powerpoint/2010/main" val="109857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mute="1">
                <p:cTn id="7"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4" name="Rectangle 9">
            <a:extLst>
              <a:ext uri="{FF2B5EF4-FFF2-40B4-BE49-F238E27FC236}">
                <a16:creationId xmlns:a16="http://schemas.microsoft.com/office/drawing/2014/main" id="{0D1D8088-559A-46A5-A801-CDF0B9476B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5" name="Group 11">
            <a:extLst>
              <a:ext uri="{FF2B5EF4-FFF2-40B4-BE49-F238E27FC236}">
                <a16:creationId xmlns:a16="http://schemas.microsoft.com/office/drawing/2014/main" id="{83E2E96F-17F7-4C8C-BDF1-6BB90A0C1D7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09667" y="2380868"/>
            <a:ext cx="11982332" cy="2087795"/>
            <a:chOff x="143163" y="5763486"/>
            <a:chExt cx="11982332" cy="739555"/>
          </a:xfrm>
        </p:grpSpPr>
        <p:sp>
          <p:nvSpPr>
            <p:cNvPr id="46" name="Rectangle 12">
              <a:extLst>
                <a:ext uri="{FF2B5EF4-FFF2-40B4-BE49-F238E27FC236}">
                  <a16:creationId xmlns:a16="http://schemas.microsoft.com/office/drawing/2014/main" id="{846BD00C-9313-4A22-94F7-3875A46C6D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357444" y="5763486"/>
              <a:ext cx="11768051" cy="73955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7" name="Straight Connector 13">
              <a:extLst>
                <a:ext uri="{FF2B5EF4-FFF2-40B4-BE49-F238E27FC236}">
                  <a16:creationId xmlns:a16="http://schemas.microsoft.com/office/drawing/2014/main" id="{1EAF30D0-AA67-427C-9938-A2C8A9B5D5D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143163" y="5763486"/>
              <a:ext cx="1" cy="739555"/>
            </a:xfrm>
            <a:prstGeom prst="line">
              <a:avLst/>
            </a:prstGeom>
            <a:ln w="17780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48" name="Rectangle 15">
            <a:extLst>
              <a:ext uri="{FF2B5EF4-FFF2-40B4-BE49-F238E27FC236}">
                <a16:creationId xmlns:a16="http://schemas.microsoft.com/office/drawing/2014/main" id="{3776B14B-F2F4-4825-8DA8-8C7A0F2B39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466344"/>
            <a:ext cx="11111729" cy="591782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5" descr="A picture containing black, light&#10;&#10;Description generated with very high confidence">
            <a:extLst>
              <a:ext uri="{FF2B5EF4-FFF2-40B4-BE49-F238E27FC236}">
                <a16:creationId xmlns:a16="http://schemas.microsoft.com/office/drawing/2014/main" id="{C2BBF7A3-2ADC-4968-8C3C-EE7AD6AE356A}"/>
              </a:ext>
            </a:extLst>
          </p:cNvPr>
          <p:cNvPicPr>
            <a:picLocks noGrp="1" noChangeAspect="1"/>
          </p:cNvPicPr>
          <p:nvPr>
            <p:ph type="pic" idx="1"/>
          </p:nvPr>
        </p:nvPicPr>
        <p:blipFill rotWithShape="1">
          <a:blip r:embed="rId2"/>
          <a:srcRect l="35143" r="13572" b="1"/>
          <a:stretch/>
        </p:blipFill>
        <p:spPr>
          <a:xfrm>
            <a:off x="838200" y="704765"/>
            <a:ext cx="10628376" cy="5440003"/>
          </a:xfrm>
          <a:prstGeom prst="rect">
            <a:avLst/>
          </a:prstGeom>
        </p:spPr>
      </p:pic>
    </p:spTree>
    <p:extLst>
      <p:ext uri="{BB962C8B-B14F-4D97-AF65-F5344CB8AC3E}">
        <p14:creationId xmlns:p14="http://schemas.microsoft.com/office/powerpoint/2010/main" val="5174471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A8AA5BC-4F7A-4226-8F99-6D824B226A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2" name="Straight Connector 11">
            <a:extLst>
              <a:ext uri="{FF2B5EF4-FFF2-40B4-BE49-F238E27FC236}">
                <a16:creationId xmlns:a16="http://schemas.microsoft.com/office/drawing/2014/main" id="{911DBBF1-3229-4BD9-B3D1-B4CA571E743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bwMode="white">
          <a:xfrm>
            <a:off x="0" y="1587599"/>
            <a:ext cx="12188824" cy="0"/>
          </a:xfrm>
          <a:prstGeom prst="line">
            <a:avLst/>
          </a:prstGeom>
          <a:ln w="508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5BC87C3E-1040-4EE4-9BDB-9537F7A1B3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12256"/>
            <a:ext cx="12198096" cy="3433431"/>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5F75CF6-8E4F-43AA-BF7D-7942F0317BB5}"/>
              </a:ext>
            </a:extLst>
          </p:cNvPr>
          <p:cNvSpPr>
            <a:spLocks noGrp="1"/>
          </p:cNvSpPr>
          <p:nvPr>
            <p:ph type="ctrTitle"/>
          </p:nvPr>
        </p:nvSpPr>
        <p:spPr>
          <a:xfrm>
            <a:off x="4520396" y="2419390"/>
            <a:ext cx="6876267" cy="2019221"/>
          </a:xfrm>
        </p:spPr>
        <p:txBody>
          <a:bodyPr anchor="ctr">
            <a:normAutofit/>
          </a:bodyPr>
          <a:lstStyle/>
          <a:p>
            <a:pPr algn="l"/>
            <a:r>
              <a:rPr lang="en-US" b="1" u="sng">
                <a:solidFill>
                  <a:schemeClr val="bg1"/>
                </a:solidFill>
                <a:ea typeface="+mj-lt"/>
                <a:cs typeface="+mj-lt"/>
              </a:rPr>
              <a:t>4. Clustering and Predicting</a:t>
            </a:r>
            <a:endParaRPr lang="en-US" b="1" u="sng">
              <a:solidFill>
                <a:schemeClr val="bg1"/>
              </a:solidFill>
              <a:cs typeface="Calibri Light"/>
            </a:endParaRPr>
          </a:p>
        </p:txBody>
      </p:sp>
      <p:cxnSp>
        <p:nvCxnSpPr>
          <p:cNvPr id="16" name="Straight Connector 15">
            <a:extLst>
              <a:ext uri="{FF2B5EF4-FFF2-40B4-BE49-F238E27FC236}">
                <a16:creationId xmlns:a16="http://schemas.microsoft.com/office/drawing/2014/main" id="{06AA7778-3AED-4D28-BAFA-926D05F55C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100862" y="2240280"/>
            <a:ext cx="0" cy="237744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5CD5A0B-CDD7-427C-AA42-2EECFDFA18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bwMode="white">
          <a:xfrm>
            <a:off x="0" y="5270402"/>
            <a:ext cx="12188824" cy="0"/>
          </a:xfrm>
          <a:prstGeom prst="line">
            <a:avLst/>
          </a:prstGeom>
          <a:ln w="508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950360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7CB4857B-ED7C-444D-9F04-2F885114A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764099" cy="1558212"/>
          </a:xfrm>
          <a:custGeom>
            <a:avLst/>
            <a:gdLst>
              <a:gd name="connsiteX0" fmla="*/ 0 w 1764099"/>
              <a:gd name="connsiteY0" fmla="*/ 0 h 1558212"/>
              <a:gd name="connsiteX1" fmla="*/ 1764099 w 1764099"/>
              <a:gd name="connsiteY1" fmla="*/ 0 h 1558212"/>
              <a:gd name="connsiteX2" fmla="*/ 1042087 w 1764099"/>
              <a:gd name="connsiteY2" fmla="*/ 1558212 h 1558212"/>
              <a:gd name="connsiteX3" fmla="*/ 0 w 1764099"/>
              <a:gd name="connsiteY3" fmla="*/ 1558212 h 1558212"/>
            </a:gdLst>
            <a:ahLst/>
            <a:cxnLst>
              <a:cxn ang="0">
                <a:pos x="connsiteX0" y="connsiteY0"/>
              </a:cxn>
              <a:cxn ang="0">
                <a:pos x="connsiteX1" y="connsiteY1"/>
              </a:cxn>
              <a:cxn ang="0">
                <a:pos x="connsiteX2" y="connsiteY2"/>
              </a:cxn>
              <a:cxn ang="0">
                <a:pos x="connsiteX3" y="connsiteY3"/>
              </a:cxn>
            </a:cxnLst>
            <a:rect l="l" t="t" r="r" b="b"/>
            <a:pathLst>
              <a:path w="1764099" h="1558212">
                <a:moveTo>
                  <a:pt x="0" y="0"/>
                </a:moveTo>
                <a:lnTo>
                  <a:pt x="1764099" y="0"/>
                </a:lnTo>
                <a:lnTo>
                  <a:pt x="1042087" y="1558212"/>
                </a:lnTo>
                <a:lnTo>
                  <a:pt x="0" y="155821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D18046FB-44EA-4FD8-A585-EA09A319B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12191999" cy="5166360"/>
          </a:xfrm>
          <a:custGeom>
            <a:avLst/>
            <a:gdLst>
              <a:gd name="connsiteX0" fmla="*/ 0 w 12191999"/>
              <a:gd name="connsiteY0" fmla="*/ 0 h 5166360"/>
              <a:gd name="connsiteX1" fmla="*/ 1822388 w 12191999"/>
              <a:gd name="connsiteY1" fmla="*/ 0 h 5166360"/>
              <a:gd name="connsiteX2" fmla="*/ 6468290 w 12191999"/>
              <a:gd name="connsiteY2" fmla="*/ 0 h 5166360"/>
              <a:gd name="connsiteX3" fmla="*/ 7796394 w 12191999"/>
              <a:gd name="connsiteY3" fmla="*/ 0 h 5166360"/>
              <a:gd name="connsiteX4" fmla="*/ 8376834 w 12191999"/>
              <a:gd name="connsiteY4" fmla="*/ 0 h 5166360"/>
              <a:gd name="connsiteX5" fmla="*/ 9704938 w 12191999"/>
              <a:gd name="connsiteY5" fmla="*/ 0 h 5166360"/>
              <a:gd name="connsiteX6" fmla="*/ 9704938 w 12191999"/>
              <a:gd name="connsiteY6" fmla="*/ 2 h 5166360"/>
              <a:gd name="connsiteX7" fmla="*/ 10283456 w 12191999"/>
              <a:gd name="connsiteY7" fmla="*/ 2 h 5166360"/>
              <a:gd name="connsiteX8" fmla="*/ 10863897 w 12191999"/>
              <a:gd name="connsiteY8" fmla="*/ 2 h 5166360"/>
              <a:gd name="connsiteX9" fmla="*/ 12191999 w 12191999"/>
              <a:gd name="connsiteY9" fmla="*/ 2 h 5166360"/>
              <a:gd name="connsiteX10" fmla="*/ 12191999 w 12191999"/>
              <a:gd name="connsiteY10" fmla="*/ 5166360 h 5166360"/>
              <a:gd name="connsiteX11" fmla="*/ 0 w 12191999"/>
              <a:gd name="connsiteY11" fmla="*/ 5166360 h 5166360"/>
              <a:gd name="connsiteX12" fmla="*/ 0 w 12191999"/>
              <a:gd name="connsiteY12" fmla="*/ 2604436 h 5166360"/>
              <a:gd name="connsiteX13" fmla="*/ 862341 w 12191999"/>
              <a:gd name="connsiteY13" fmla="*/ 743371 h 5166360"/>
              <a:gd name="connsiteX14" fmla="*/ 0 w 12191999"/>
              <a:gd name="connsiteY14" fmla="*/ 743371 h 5166360"/>
              <a:gd name="connsiteX15" fmla="*/ 0 w 12191999"/>
              <a:gd name="connsiteY15" fmla="*/ 742508 h 5166360"/>
              <a:gd name="connsiteX16" fmla="*/ 92826 w 12191999"/>
              <a:gd name="connsiteY16" fmla="*/ 742508 h 5166360"/>
              <a:gd name="connsiteX17" fmla="*/ 406486 w 12191999"/>
              <a:gd name="connsiteY17" fmla="*/ 742508 h 5166360"/>
              <a:gd name="connsiteX18" fmla="*/ 406486 w 12191999"/>
              <a:gd name="connsiteY18" fmla="*/ 742507 h 5166360"/>
              <a:gd name="connsiteX19" fmla="*/ 862741 w 12191999"/>
              <a:gd name="connsiteY19" fmla="*/ 742507 h 5166360"/>
              <a:gd name="connsiteX20" fmla="*/ 1206388 w 12191999"/>
              <a:gd name="connsiteY20" fmla="*/ 864 h 5166360"/>
              <a:gd name="connsiteX21" fmla="*/ 748500 w 12191999"/>
              <a:gd name="connsiteY21" fmla="*/ 864 h 5166360"/>
              <a:gd name="connsiteX22" fmla="*/ 0 w 12191999"/>
              <a:gd name="connsiteY22" fmla="*/ 864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1999" h="5166360">
                <a:moveTo>
                  <a:pt x="0" y="0"/>
                </a:moveTo>
                <a:lnTo>
                  <a:pt x="1822388" y="0"/>
                </a:lnTo>
                <a:lnTo>
                  <a:pt x="6468290" y="0"/>
                </a:lnTo>
                <a:lnTo>
                  <a:pt x="7796394" y="0"/>
                </a:lnTo>
                <a:lnTo>
                  <a:pt x="8376834" y="0"/>
                </a:lnTo>
                <a:lnTo>
                  <a:pt x="9704938" y="0"/>
                </a:lnTo>
                <a:lnTo>
                  <a:pt x="9704938" y="2"/>
                </a:lnTo>
                <a:lnTo>
                  <a:pt x="10283456" y="2"/>
                </a:lnTo>
                <a:lnTo>
                  <a:pt x="10863897" y="2"/>
                </a:lnTo>
                <a:lnTo>
                  <a:pt x="12191999" y="2"/>
                </a:lnTo>
                <a:lnTo>
                  <a:pt x="12191999" y="5166360"/>
                </a:lnTo>
                <a:lnTo>
                  <a:pt x="0" y="5166360"/>
                </a:lnTo>
                <a:lnTo>
                  <a:pt x="0" y="2604436"/>
                </a:lnTo>
                <a:lnTo>
                  <a:pt x="862341" y="743371"/>
                </a:lnTo>
                <a:lnTo>
                  <a:pt x="0" y="743371"/>
                </a:lnTo>
                <a:lnTo>
                  <a:pt x="0" y="742508"/>
                </a:lnTo>
                <a:lnTo>
                  <a:pt x="92826" y="742508"/>
                </a:lnTo>
                <a:lnTo>
                  <a:pt x="406486" y="742508"/>
                </a:lnTo>
                <a:lnTo>
                  <a:pt x="406486" y="742507"/>
                </a:lnTo>
                <a:lnTo>
                  <a:pt x="862741" y="742507"/>
                </a:lnTo>
                <a:lnTo>
                  <a:pt x="1206388" y="864"/>
                </a:lnTo>
                <a:lnTo>
                  <a:pt x="748500" y="864"/>
                </a:lnTo>
                <a:lnTo>
                  <a:pt x="0" y="864"/>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79F5F2B-8B58-4140-AE6A-51F6C67B1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1"/>
            <a:ext cx="971654" cy="2096979"/>
          </a:xfrm>
          <a:custGeom>
            <a:avLst/>
            <a:gdLst>
              <a:gd name="connsiteX0" fmla="*/ 0 w 971654"/>
              <a:gd name="connsiteY0" fmla="*/ 0 h 2096979"/>
              <a:gd name="connsiteX1" fmla="*/ 971654 w 971654"/>
              <a:gd name="connsiteY1" fmla="*/ 0 h 2096979"/>
              <a:gd name="connsiteX2" fmla="*/ 0 w 971654"/>
              <a:gd name="connsiteY2" fmla="*/ 2096979 h 2096979"/>
            </a:gdLst>
            <a:ahLst/>
            <a:cxnLst>
              <a:cxn ang="0">
                <a:pos x="connsiteX0" y="connsiteY0"/>
              </a:cxn>
              <a:cxn ang="0">
                <a:pos x="connsiteX1" y="connsiteY1"/>
              </a:cxn>
              <a:cxn ang="0">
                <a:pos x="connsiteX2" y="connsiteY2"/>
              </a:cxn>
            </a:cxnLst>
            <a:rect l="l" t="t" r="r" b="b"/>
            <a:pathLst>
              <a:path w="971654" h="2096979">
                <a:moveTo>
                  <a:pt x="0" y="0"/>
                </a:moveTo>
                <a:lnTo>
                  <a:pt x="971654" y="0"/>
                </a:lnTo>
                <a:lnTo>
                  <a:pt x="0" y="2096979"/>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45F45880-3F42-48A4-B677-FD79F4274E7A}"/>
              </a:ext>
            </a:extLst>
          </p:cNvPr>
          <p:cNvSpPr>
            <a:spLocks noGrp="1"/>
          </p:cNvSpPr>
          <p:nvPr>
            <p:ph idx="1"/>
          </p:nvPr>
        </p:nvSpPr>
        <p:spPr>
          <a:xfrm>
            <a:off x="1653363" y="2176272"/>
            <a:ext cx="9367204" cy="4041648"/>
          </a:xfrm>
        </p:spPr>
        <p:txBody>
          <a:bodyPr vert="horz" lIns="91440" tIns="45720" rIns="91440" bIns="45720" rtlCol="0" anchor="t">
            <a:normAutofit lnSpcReduction="10000"/>
          </a:bodyPr>
          <a:lstStyle/>
          <a:p>
            <a:endParaRPr lang="en-US" sz="2400"/>
          </a:p>
          <a:p>
            <a:r>
              <a:rPr lang="en-US" b="1" u="sng" dirty="0">
                <a:ea typeface="+mn-lt"/>
                <a:cs typeface="+mn-lt"/>
              </a:rPr>
              <a:t>4.1 Clustering</a:t>
            </a:r>
          </a:p>
          <a:p>
            <a:r>
              <a:rPr lang="en-US" dirty="0">
                <a:ea typeface="+mn-lt"/>
                <a:cs typeface="+mn-lt"/>
              </a:rPr>
              <a:t>The clustering algorithm is divided into two parts due to the fact that the number of rows cannot be less than the number of k's. The '</a:t>
            </a:r>
            <a:r>
              <a:rPr lang="en-US" dirty="0" err="1">
                <a:ea typeface="+mn-lt"/>
                <a:cs typeface="+mn-lt"/>
              </a:rPr>
              <a:t>sse</a:t>
            </a:r>
            <a:r>
              <a:rPr lang="en-US" dirty="0">
                <a:ea typeface="+mn-lt"/>
                <a:cs typeface="+mn-lt"/>
              </a:rPr>
              <a:t>' or the 'sum of the squared distance' is calculated to find out the optimum value of k. The algorithm is run 20 times to find the maximum optimum value of k. After finding the value of k, we fit the one hot encoded data with the number of clusters or the maximum optimum k value. The cluster label is inserted into the main </a:t>
            </a:r>
            <a:r>
              <a:rPr lang="en-US" dirty="0" err="1">
                <a:ea typeface="+mn-lt"/>
                <a:cs typeface="+mn-lt"/>
              </a:rPr>
              <a:t>dataframe</a:t>
            </a:r>
            <a:r>
              <a:rPr lang="en-US" dirty="0">
                <a:ea typeface="+mn-lt"/>
                <a:cs typeface="+mn-lt"/>
              </a:rPr>
              <a:t>.</a:t>
            </a:r>
            <a:endParaRPr lang="en-US" dirty="0"/>
          </a:p>
        </p:txBody>
      </p:sp>
    </p:spTree>
    <p:extLst>
      <p:ext uri="{BB962C8B-B14F-4D97-AF65-F5344CB8AC3E}">
        <p14:creationId xmlns:p14="http://schemas.microsoft.com/office/powerpoint/2010/main" val="35380802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B432D73-5C38-474F-AF96-A3228731BF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0">
                <a:schemeClr val="tx1">
                  <a:lumMod val="95000"/>
                  <a:lumOff val="5000"/>
                </a:schemeClr>
              </a:gs>
              <a:gs pos="45000">
                <a:schemeClr val="tx1">
                  <a:lumMod val="95000"/>
                  <a:lumOff val="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5" descr="A close up of a map&#10;&#10;Description generated with high confidence">
            <a:extLst>
              <a:ext uri="{FF2B5EF4-FFF2-40B4-BE49-F238E27FC236}">
                <a16:creationId xmlns:a16="http://schemas.microsoft.com/office/drawing/2014/main" id="{1CFED6B4-FC38-435F-818E-405EF409042C}"/>
              </a:ext>
            </a:extLst>
          </p:cNvPr>
          <p:cNvPicPr>
            <a:picLocks noGrp="1" noChangeAspect="1"/>
          </p:cNvPicPr>
          <p:nvPr>
            <p:ph type="pic" idx="1"/>
          </p:nvPr>
        </p:nvPicPr>
        <p:blipFill rotWithShape="1">
          <a:blip r:embed="rId2"/>
          <a:srcRect l="312" r="1911" b="1"/>
          <a:stretch/>
        </p:blipFill>
        <p:spPr>
          <a:xfrm>
            <a:off x="20" y="10"/>
            <a:ext cx="12191980" cy="6857990"/>
          </a:xfrm>
          <a:prstGeom prst="rect">
            <a:avLst/>
          </a:prstGeom>
        </p:spPr>
      </p:pic>
    </p:spTree>
    <p:extLst>
      <p:ext uri="{BB962C8B-B14F-4D97-AF65-F5344CB8AC3E}">
        <p14:creationId xmlns:p14="http://schemas.microsoft.com/office/powerpoint/2010/main" val="14425204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7CB4857B-ED7C-444D-9F04-2F885114A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764099" cy="1558212"/>
          </a:xfrm>
          <a:custGeom>
            <a:avLst/>
            <a:gdLst>
              <a:gd name="connsiteX0" fmla="*/ 0 w 1764099"/>
              <a:gd name="connsiteY0" fmla="*/ 0 h 1558212"/>
              <a:gd name="connsiteX1" fmla="*/ 1764099 w 1764099"/>
              <a:gd name="connsiteY1" fmla="*/ 0 h 1558212"/>
              <a:gd name="connsiteX2" fmla="*/ 1042087 w 1764099"/>
              <a:gd name="connsiteY2" fmla="*/ 1558212 h 1558212"/>
              <a:gd name="connsiteX3" fmla="*/ 0 w 1764099"/>
              <a:gd name="connsiteY3" fmla="*/ 1558212 h 1558212"/>
            </a:gdLst>
            <a:ahLst/>
            <a:cxnLst>
              <a:cxn ang="0">
                <a:pos x="connsiteX0" y="connsiteY0"/>
              </a:cxn>
              <a:cxn ang="0">
                <a:pos x="connsiteX1" y="connsiteY1"/>
              </a:cxn>
              <a:cxn ang="0">
                <a:pos x="connsiteX2" y="connsiteY2"/>
              </a:cxn>
              <a:cxn ang="0">
                <a:pos x="connsiteX3" y="connsiteY3"/>
              </a:cxn>
            </a:cxnLst>
            <a:rect l="l" t="t" r="r" b="b"/>
            <a:pathLst>
              <a:path w="1764099" h="1558212">
                <a:moveTo>
                  <a:pt x="0" y="0"/>
                </a:moveTo>
                <a:lnTo>
                  <a:pt x="1764099" y="0"/>
                </a:lnTo>
                <a:lnTo>
                  <a:pt x="1042087" y="1558212"/>
                </a:lnTo>
                <a:lnTo>
                  <a:pt x="0" y="155821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D18046FB-44EA-4FD8-A585-EA09A319B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12191999" cy="5166360"/>
          </a:xfrm>
          <a:custGeom>
            <a:avLst/>
            <a:gdLst>
              <a:gd name="connsiteX0" fmla="*/ 0 w 12191999"/>
              <a:gd name="connsiteY0" fmla="*/ 0 h 5166360"/>
              <a:gd name="connsiteX1" fmla="*/ 1822388 w 12191999"/>
              <a:gd name="connsiteY1" fmla="*/ 0 h 5166360"/>
              <a:gd name="connsiteX2" fmla="*/ 6468290 w 12191999"/>
              <a:gd name="connsiteY2" fmla="*/ 0 h 5166360"/>
              <a:gd name="connsiteX3" fmla="*/ 7796394 w 12191999"/>
              <a:gd name="connsiteY3" fmla="*/ 0 h 5166360"/>
              <a:gd name="connsiteX4" fmla="*/ 8376834 w 12191999"/>
              <a:gd name="connsiteY4" fmla="*/ 0 h 5166360"/>
              <a:gd name="connsiteX5" fmla="*/ 9704938 w 12191999"/>
              <a:gd name="connsiteY5" fmla="*/ 0 h 5166360"/>
              <a:gd name="connsiteX6" fmla="*/ 9704938 w 12191999"/>
              <a:gd name="connsiteY6" fmla="*/ 2 h 5166360"/>
              <a:gd name="connsiteX7" fmla="*/ 10283456 w 12191999"/>
              <a:gd name="connsiteY7" fmla="*/ 2 h 5166360"/>
              <a:gd name="connsiteX8" fmla="*/ 10863897 w 12191999"/>
              <a:gd name="connsiteY8" fmla="*/ 2 h 5166360"/>
              <a:gd name="connsiteX9" fmla="*/ 12191999 w 12191999"/>
              <a:gd name="connsiteY9" fmla="*/ 2 h 5166360"/>
              <a:gd name="connsiteX10" fmla="*/ 12191999 w 12191999"/>
              <a:gd name="connsiteY10" fmla="*/ 5166360 h 5166360"/>
              <a:gd name="connsiteX11" fmla="*/ 0 w 12191999"/>
              <a:gd name="connsiteY11" fmla="*/ 5166360 h 5166360"/>
              <a:gd name="connsiteX12" fmla="*/ 0 w 12191999"/>
              <a:gd name="connsiteY12" fmla="*/ 2604436 h 5166360"/>
              <a:gd name="connsiteX13" fmla="*/ 862341 w 12191999"/>
              <a:gd name="connsiteY13" fmla="*/ 743371 h 5166360"/>
              <a:gd name="connsiteX14" fmla="*/ 0 w 12191999"/>
              <a:gd name="connsiteY14" fmla="*/ 743371 h 5166360"/>
              <a:gd name="connsiteX15" fmla="*/ 0 w 12191999"/>
              <a:gd name="connsiteY15" fmla="*/ 742508 h 5166360"/>
              <a:gd name="connsiteX16" fmla="*/ 92826 w 12191999"/>
              <a:gd name="connsiteY16" fmla="*/ 742508 h 5166360"/>
              <a:gd name="connsiteX17" fmla="*/ 406486 w 12191999"/>
              <a:gd name="connsiteY17" fmla="*/ 742508 h 5166360"/>
              <a:gd name="connsiteX18" fmla="*/ 406486 w 12191999"/>
              <a:gd name="connsiteY18" fmla="*/ 742507 h 5166360"/>
              <a:gd name="connsiteX19" fmla="*/ 862741 w 12191999"/>
              <a:gd name="connsiteY19" fmla="*/ 742507 h 5166360"/>
              <a:gd name="connsiteX20" fmla="*/ 1206388 w 12191999"/>
              <a:gd name="connsiteY20" fmla="*/ 864 h 5166360"/>
              <a:gd name="connsiteX21" fmla="*/ 748500 w 12191999"/>
              <a:gd name="connsiteY21" fmla="*/ 864 h 5166360"/>
              <a:gd name="connsiteX22" fmla="*/ 0 w 12191999"/>
              <a:gd name="connsiteY22" fmla="*/ 864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1999" h="5166360">
                <a:moveTo>
                  <a:pt x="0" y="0"/>
                </a:moveTo>
                <a:lnTo>
                  <a:pt x="1822388" y="0"/>
                </a:lnTo>
                <a:lnTo>
                  <a:pt x="6468290" y="0"/>
                </a:lnTo>
                <a:lnTo>
                  <a:pt x="7796394" y="0"/>
                </a:lnTo>
                <a:lnTo>
                  <a:pt x="8376834" y="0"/>
                </a:lnTo>
                <a:lnTo>
                  <a:pt x="9704938" y="0"/>
                </a:lnTo>
                <a:lnTo>
                  <a:pt x="9704938" y="2"/>
                </a:lnTo>
                <a:lnTo>
                  <a:pt x="10283456" y="2"/>
                </a:lnTo>
                <a:lnTo>
                  <a:pt x="10863897" y="2"/>
                </a:lnTo>
                <a:lnTo>
                  <a:pt x="12191999" y="2"/>
                </a:lnTo>
                <a:lnTo>
                  <a:pt x="12191999" y="5166360"/>
                </a:lnTo>
                <a:lnTo>
                  <a:pt x="0" y="5166360"/>
                </a:lnTo>
                <a:lnTo>
                  <a:pt x="0" y="2604436"/>
                </a:lnTo>
                <a:lnTo>
                  <a:pt x="862341" y="743371"/>
                </a:lnTo>
                <a:lnTo>
                  <a:pt x="0" y="743371"/>
                </a:lnTo>
                <a:lnTo>
                  <a:pt x="0" y="742508"/>
                </a:lnTo>
                <a:lnTo>
                  <a:pt x="92826" y="742508"/>
                </a:lnTo>
                <a:lnTo>
                  <a:pt x="406486" y="742508"/>
                </a:lnTo>
                <a:lnTo>
                  <a:pt x="406486" y="742507"/>
                </a:lnTo>
                <a:lnTo>
                  <a:pt x="862741" y="742507"/>
                </a:lnTo>
                <a:lnTo>
                  <a:pt x="1206388" y="864"/>
                </a:lnTo>
                <a:lnTo>
                  <a:pt x="748500" y="864"/>
                </a:lnTo>
                <a:lnTo>
                  <a:pt x="0" y="864"/>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79F5F2B-8B58-4140-AE6A-51F6C67B1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1"/>
            <a:ext cx="971654" cy="2096979"/>
          </a:xfrm>
          <a:custGeom>
            <a:avLst/>
            <a:gdLst>
              <a:gd name="connsiteX0" fmla="*/ 0 w 971654"/>
              <a:gd name="connsiteY0" fmla="*/ 0 h 2096979"/>
              <a:gd name="connsiteX1" fmla="*/ 971654 w 971654"/>
              <a:gd name="connsiteY1" fmla="*/ 0 h 2096979"/>
              <a:gd name="connsiteX2" fmla="*/ 0 w 971654"/>
              <a:gd name="connsiteY2" fmla="*/ 2096979 h 2096979"/>
            </a:gdLst>
            <a:ahLst/>
            <a:cxnLst>
              <a:cxn ang="0">
                <a:pos x="connsiteX0" y="connsiteY0"/>
              </a:cxn>
              <a:cxn ang="0">
                <a:pos x="connsiteX1" y="connsiteY1"/>
              </a:cxn>
              <a:cxn ang="0">
                <a:pos x="connsiteX2" y="connsiteY2"/>
              </a:cxn>
            </a:cxnLst>
            <a:rect l="l" t="t" r="r" b="b"/>
            <a:pathLst>
              <a:path w="971654" h="2096979">
                <a:moveTo>
                  <a:pt x="0" y="0"/>
                </a:moveTo>
                <a:lnTo>
                  <a:pt x="971654" y="0"/>
                </a:lnTo>
                <a:lnTo>
                  <a:pt x="0" y="2096979"/>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815B2EE4-6975-4788-BB34-61E632B25BE6}"/>
              </a:ext>
            </a:extLst>
          </p:cNvPr>
          <p:cNvSpPr>
            <a:spLocks noGrp="1"/>
          </p:cNvSpPr>
          <p:nvPr>
            <p:ph idx="1"/>
          </p:nvPr>
        </p:nvSpPr>
        <p:spPr>
          <a:xfrm>
            <a:off x="1465472" y="2124080"/>
            <a:ext cx="9367204" cy="4041648"/>
          </a:xfrm>
        </p:spPr>
        <p:txBody>
          <a:bodyPr vert="horz" lIns="91440" tIns="45720" rIns="91440" bIns="45720" rtlCol="0" anchor="t">
            <a:normAutofit fontScale="92500" lnSpcReduction="20000"/>
          </a:bodyPr>
          <a:lstStyle/>
          <a:p>
            <a:endParaRPr lang="en-US" sz="2400"/>
          </a:p>
          <a:p>
            <a:r>
              <a:rPr lang="en-US" b="1" u="sng" dirty="0">
                <a:ea typeface="+mn-lt"/>
                <a:cs typeface="+mn-lt"/>
              </a:rPr>
              <a:t>4.2 Predicting</a:t>
            </a:r>
            <a:endParaRPr lang="en-US" b="1" u="sng" dirty="0">
              <a:cs typeface="Calibri" panose="020F0502020204030204"/>
            </a:endParaRPr>
          </a:p>
          <a:p>
            <a:r>
              <a:rPr lang="en-US" dirty="0">
                <a:ea typeface="+mn-lt"/>
                <a:cs typeface="+mn-lt"/>
              </a:rPr>
              <a:t>The major categories are formed into clusters and are portrayed on a folium map. Similar venue categories have the same color. One hot encoding is again performed on the existing 'categories' column. The one-hot encoded 'categories' column becomes the 'x' data while the 'cluster' column which was later added becomes the 'y' data. Training is performed using </a:t>
            </a:r>
            <a:r>
              <a:rPr lang="en-US" dirty="0" err="1">
                <a:ea typeface="+mn-lt"/>
                <a:cs typeface="+mn-lt"/>
              </a:rPr>
              <a:t>train_test_split</a:t>
            </a:r>
            <a:r>
              <a:rPr lang="en-US" dirty="0">
                <a:ea typeface="+mn-lt"/>
                <a:cs typeface="+mn-lt"/>
              </a:rPr>
              <a:t> with 0% test size. The refined input data is made into a row and is appended into the </a:t>
            </a:r>
            <a:r>
              <a:rPr lang="en-US" dirty="0" err="1">
                <a:ea typeface="+mn-lt"/>
                <a:cs typeface="+mn-lt"/>
              </a:rPr>
              <a:t>dataframe</a:t>
            </a:r>
            <a:r>
              <a:rPr lang="en-US" dirty="0">
                <a:ea typeface="+mn-lt"/>
                <a:cs typeface="+mn-lt"/>
              </a:rPr>
              <a:t> only if the input category matches with any of the categories in the </a:t>
            </a:r>
            <a:r>
              <a:rPr lang="en-US" dirty="0" err="1">
                <a:ea typeface="+mn-lt"/>
                <a:cs typeface="+mn-lt"/>
              </a:rPr>
              <a:t>dataframe</a:t>
            </a:r>
            <a:r>
              <a:rPr lang="en-US" dirty="0">
                <a:ea typeface="+mn-lt"/>
                <a:cs typeface="+mn-lt"/>
              </a:rPr>
              <a:t>. The category in which the input data </a:t>
            </a:r>
            <a:r>
              <a:rPr lang="en-US" dirty="0" err="1">
                <a:ea typeface="+mn-lt"/>
                <a:cs typeface="+mn-lt"/>
              </a:rPr>
              <a:t>shoud</a:t>
            </a:r>
            <a:r>
              <a:rPr lang="en-US" dirty="0">
                <a:ea typeface="+mn-lt"/>
                <a:cs typeface="+mn-lt"/>
              </a:rPr>
              <a:t> fall is predicted by using the support vector machine algorithm.</a:t>
            </a:r>
            <a:endParaRPr lang="en-US" dirty="0"/>
          </a:p>
        </p:txBody>
      </p:sp>
    </p:spTree>
    <p:extLst>
      <p:ext uri="{BB962C8B-B14F-4D97-AF65-F5344CB8AC3E}">
        <p14:creationId xmlns:p14="http://schemas.microsoft.com/office/powerpoint/2010/main" val="20519379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7">
            <a:extLst>
              <a:ext uri="{FF2B5EF4-FFF2-40B4-BE49-F238E27FC236}">
                <a16:creationId xmlns:a16="http://schemas.microsoft.com/office/drawing/2014/main" id="{5112AC23-F046-4DC5-9B92-07CA6CC7C5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9">
            <a:extLst>
              <a:ext uri="{FF2B5EF4-FFF2-40B4-BE49-F238E27FC236}">
                <a16:creationId xmlns:a16="http://schemas.microsoft.com/office/drawing/2014/main" id="{175AAFE7-143D-45AC-B616-09521E0F55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11">
            <a:extLst>
              <a:ext uri="{FF2B5EF4-FFF2-40B4-BE49-F238E27FC236}">
                <a16:creationId xmlns:a16="http://schemas.microsoft.com/office/drawing/2014/main" id="{0BA5DB72-E109-4D37-B6DD-C328D53970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6140785"/>
            <a:ext cx="6095997" cy="711252"/>
          </a:xfrm>
          <a:prstGeom prst="rect">
            <a:avLst/>
          </a:prstGeom>
          <a:gradFill flip="none" rotWithShape="1">
            <a:gsLst>
              <a:gs pos="10000">
                <a:schemeClr val="tx2">
                  <a:lumMod val="50000"/>
                  <a:alpha val="10000"/>
                </a:schemeClr>
              </a:gs>
              <a:gs pos="100000">
                <a:schemeClr val="tx2">
                  <a:lumMod val="60000"/>
                  <a:lumOff val="40000"/>
                  <a:alpha val="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5" name="Group 13">
            <a:extLst>
              <a:ext uri="{FF2B5EF4-FFF2-40B4-BE49-F238E27FC236}">
                <a16:creationId xmlns:a16="http://schemas.microsoft.com/office/drawing/2014/main" id="{7C34EE77-74D1-42B4-801B-40B35A68C12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075420"/>
            <a:ext cx="12048729" cy="4093306"/>
            <a:chOff x="1" y="2075420"/>
            <a:chExt cx="12048729" cy="4093306"/>
          </a:xfrm>
        </p:grpSpPr>
        <p:sp>
          <p:nvSpPr>
            <p:cNvPr id="15" name="Oval 14">
              <a:extLst>
                <a:ext uri="{FF2B5EF4-FFF2-40B4-BE49-F238E27FC236}">
                  <a16:creationId xmlns:a16="http://schemas.microsoft.com/office/drawing/2014/main" id="{12152B4E-1BCF-43D1-814C-F560CEB522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7942191" y="2507571"/>
              <a:ext cx="3563871" cy="3563871"/>
            </a:xfrm>
            <a:prstGeom prst="ellipse">
              <a:avLst/>
            </a:prstGeom>
            <a:noFill/>
            <a:ln w="31750">
              <a:gradFill>
                <a:gsLst>
                  <a:gs pos="0">
                    <a:schemeClr val="tx2">
                      <a:lumMod val="60000"/>
                      <a:lumOff val="40000"/>
                      <a:alpha val="1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95486774-B7FC-480F-9AAF-9F55F4C436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435065" y="4048931"/>
              <a:ext cx="1381607" cy="1381607"/>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A8FA6A4C-BA1F-4EF8-B3BD-F28CB66DE6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 y="2075420"/>
              <a:ext cx="3144364" cy="3144364"/>
            </a:xfrm>
            <a:prstGeom prst="ellipse">
              <a:avLst/>
            </a:prstGeom>
            <a:gradFill>
              <a:gsLst>
                <a:gs pos="0">
                  <a:schemeClr val="tx2">
                    <a:lumMod val="75000"/>
                    <a:alpha val="20000"/>
                  </a:schemeClr>
                </a:gs>
                <a:gs pos="100000">
                  <a:schemeClr val="tx2">
                    <a:lumMod val="5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4BF89DB3-EA73-4FD0-AACB-5FE32C1499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600000">
              <a:off x="10150845" y="4270841"/>
              <a:ext cx="1897885" cy="1897885"/>
            </a:xfrm>
            <a:prstGeom prst="ellipse">
              <a:avLst/>
            </a:prstGeom>
            <a:gradFill>
              <a:gsLst>
                <a:gs pos="0">
                  <a:schemeClr val="tx2">
                    <a:lumMod val="75000"/>
                    <a:alpha val="10000"/>
                  </a:schemeClr>
                </a:gs>
                <a:gs pos="100000">
                  <a:schemeClr val="tx2">
                    <a:lumMod val="75000"/>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CBAB203A-25C6-422F-9DB6-C69F0EE9F6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046780" y="3040492"/>
              <a:ext cx="2579322" cy="2579322"/>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574730A1-7A3A-4ACF-965D-A6DCEC7DBE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224640" y="3193975"/>
              <a:ext cx="2243193" cy="2243193"/>
            </a:xfrm>
            <a:prstGeom prst="ellipse">
              <a:avLst/>
            </a:prstGeom>
            <a:noFill/>
            <a:ln w="31750">
              <a:gradFill>
                <a:gsLst>
                  <a:gs pos="0">
                    <a:schemeClr val="tx2">
                      <a:lumMod val="60000"/>
                      <a:lumOff val="40000"/>
                      <a:alpha val="10000"/>
                    </a:schemeClr>
                  </a:gs>
                  <a:gs pos="100000">
                    <a:schemeClr val="tx2">
                      <a:lumMod val="50000"/>
                      <a:alpha val="1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 name="Rectangle 21">
            <a:extLst>
              <a:ext uri="{FF2B5EF4-FFF2-40B4-BE49-F238E27FC236}">
                <a16:creationId xmlns:a16="http://schemas.microsoft.com/office/drawing/2014/main" id="{EB2D1A1F-B200-4444-AE01-EFC97AF7B5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438144" y="1042604"/>
            <a:ext cx="2796461" cy="711252"/>
          </a:xfrm>
          <a:prstGeom prst="rect">
            <a:avLst/>
          </a:prstGeom>
          <a:gradFill flip="none" rotWithShape="1">
            <a:gsLst>
              <a:gs pos="0">
                <a:schemeClr val="tx2">
                  <a:lumMod val="40000"/>
                  <a:lumOff val="60000"/>
                  <a:alpha val="0"/>
                </a:schemeClr>
              </a:gs>
              <a:gs pos="100000">
                <a:schemeClr val="tx2">
                  <a:lumMod val="75000"/>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4" name="Group 23">
            <a:extLst>
              <a:ext uri="{FF2B5EF4-FFF2-40B4-BE49-F238E27FC236}">
                <a16:creationId xmlns:a16="http://schemas.microsoft.com/office/drawing/2014/main" id="{70E4CB9D-2256-4786-8DDF-ADFBF353374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59539" y="317578"/>
            <a:ext cx="548640" cy="549007"/>
            <a:chOff x="7029447" y="3514725"/>
            <a:chExt cx="1285875" cy="549007"/>
          </a:xfrm>
        </p:grpSpPr>
        <p:cxnSp>
          <p:nvCxnSpPr>
            <p:cNvPr id="25" name="Straight Connector 24">
              <a:extLst>
                <a:ext uri="{FF2B5EF4-FFF2-40B4-BE49-F238E27FC236}">
                  <a16:creationId xmlns:a16="http://schemas.microsoft.com/office/drawing/2014/main" id="{180841E3-DFCC-429A-B907-8B06EDB1E9A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F54698A1-0C53-4620-97E1-B4689288CFD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DBDFF7F-BD40-4085-952D-F6EC5908D9D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9F29CA06-4FE5-44A6-8D40-A9C36449CE3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grpSp>
        <p:nvGrpSpPr>
          <p:cNvPr id="37" name="Group 29">
            <a:extLst>
              <a:ext uri="{FF2B5EF4-FFF2-40B4-BE49-F238E27FC236}">
                <a16:creationId xmlns:a16="http://schemas.microsoft.com/office/drawing/2014/main" id="{568E6F37-AE05-46BF-A77F-5505926E92C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616345" y="5940560"/>
            <a:ext cx="1285875" cy="549007"/>
            <a:chOff x="7029447" y="3514725"/>
            <a:chExt cx="1285875" cy="549007"/>
          </a:xfrm>
        </p:grpSpPr>
        <p:cxnSp>
          <p:nvCxnSpPr>
            <p:cNvPr id="38" name="Straight Connector 30">
              <a:extLst>
                <a:ext uri="{FF2B5EF4-FFF2-40B4-BE49-F238E27FC236}">
                  <a16:creationId xmlns:a16="http://schemas.microsoft.com/office/drawing/2014/main" id="{8D6F5ECB-975C-4A38-BD48-A3C2B38E9E7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8BF36011-C922-4FD6-B09D-781A87054BE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F1FD3DC2-6A33-4C9E-B0F5-5D6209717FA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0E4F800E-82BC-4AEF-9F07-7F95C8B8C3D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F66F676D-3092-431D-9C9C-7BF7988D6165}"/>
              </a:ext>
            </a:extLst>
          </p:cNvPr>
          <p:cNvSpPr>
            <a:spLocks noGrp="1"/>
          </p:cNvSpPr>
          <p:nvPr>
            <p:ph type="title"/>
          </p:nvPr>
        </p:nvSpPr>
        <p:spPr>
          <a:xfrm>
            <a:off x="630936" y="630936"/>
            <a:ext cx="4989918" cy="5478640"/>
          </a:xfrm>
          <a:noFill/>
        </p:spPr>
        <p:txBody>
          <a:bodyPr anchor="ctr">
            <a:normAutofit/>
          </a:bodyPr>
          <a:lstStyle/>
          <a:p>
            <a:r>
              <a:rPr lang="en-US" sz="4800" b="1" u="sng">
                <a:solidFill>
                  <a:schemeClr val="bg1"/>
                </a:solidFill>
                <a:ea typeface="+mj-lt"/>
                <a:cs typeface="+mj-lt"/>
              </a:rPr>
              <a:t>5. Finding Location</a:t>
            </a:r>
          </a:p>
        </p:txBody>
      </p:sp>
      <p:sp>
        <p:nvSpPr>
          <p:cNvPr id="36" name="Rectangle 35">
            <a:extLst>
              <a:ext uri="{FF2B5EF4-FFF2-40B4-BE49-F238E27FC236}">
                <a16:creationId xmlns:a16="http://schemas.microsoft.com/office/drawing/2014/main" id="{C8D9C5DD-B8B3-46A0-8FBC-EE462F96C4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801066" y="497785"/>
            <a:ext cx="5678424" cy="5674840"/>
          </a:xfrm>
          <a:prstGeom prst="rect">
            <a:avLst/>
          </a:prstGeom>
          <a:gradFill flip="none" rotWithShape="1">
            <a:gsLst>
              <a:gs pos="0">
                <a:schemeClr val="tx1">
                  <a:alpha val="20000"/>
                </a:schemeClr>
              </a:gs>
              <a:gs pos="100000">
                <a:schemeClr val="tx1">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512839E-CAEE-40C8-AEC9-B91E5D776114}"/>
              </a:ext>
            </a:extLst>
          </p:cNvPr>
          <p:cNvSpPr>
            <a:spLocks noGrp="1"/>
          </p:cNvSpPr>
          <p:nvPr>
            <p:ph idx="1"/>
          </p:nvPr>
        </p:nvSpPr>
        <p:spPr>
          <a:xfrm>
            <a:off x="6041946" y="630936"/>
            <a:ext cx="4982273" cy="5478672"/>
          </a:xfrm>
          <a:noFill/>
        </p:spPr>
        <p:txBody>
          <a:bodyPr vert="horz" lIns="91440" tIns="45720" rIns="91440" bIns="45720" rtlCol="0" anchor="ctr">
            <a:normAutofit/>
          </a:bodyPr>
          <a:lstStyle/>
          <a:p>
            <a:r>
              <a:rPr lang="en-US" sz="1800">
                <a:solidFill>
                  <a:schemeClr val="bg1"/>
                </a:solidFill>
                <a:ea typeface="+mn-lt"/>
                <a:cs typeface="+mn-lt"/>
              </a:rPr>
              <a:t>The user is asked to enter a number of venue categories according to the user's choice. Based on this input, the average latitude and longitude of each venue category is calculated. The final coordinates are given by the mean of the calculatd average latitudes and longitudes.</a:t>
            </a:r>
            <a:endParaRPr lang="en-US" sz="1800">
              <a:solidFill>
                <a:schemeClr val="bg1"/>
              </a:solidFill>
              <a:cs typeface="Calibri"/>
            </a:endParaRPr>
          </a:p>
        </p:txBody>
      </p:sp>
    </p:spTree>
    <p:extLst>
      <p:ext uri="{BB962C8B-B14F-4D97-AF65-F5344CB8AC3E}">
        <p14:creationId xmlns:p14="http://schemas.microsoft.com/office/powerpoint/2010/main" val="98060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1" name="Rectangle 7">
            <a:extLst>
              <a:ext uri="{FF2B5EF4-FFF2-40B4-BE49-F238E27FC236}">
                <a16:creationId xmlns:a16="http://schemas.microsoft.com/office/drawing/2014/main" id="{E89ACC69-ADF2-492B-84C5-EA2CC16071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10C578A-53EA-4E9F-AE08-ED7ADC6EE217}"/>
              </a:ext>
            </a:extLst>
          </p:cNvPr>
          <p:cNvSpPr>
            <a:spLocks noGrp="1"/>
          </p:cNvSpPr>
          <p:nvPr>
            <p:ph type="title"/>
          </p:nvPr>
        </p:nvSpPr>
        <p:spPr>
          <a:xfrm>
            <a:off x="943276" y="712268"/>
            <a:ext cx="10410524" cy="1193533"/>
          </a:xfrm>
        </p:spPr>
        <p:txBody>
          <a:bodyPr>
            <a:normAutofit/>
          </a:bodyPr>
          <a:lstStyle/>
          <a:p>
            <a:endParaRPr lang="en-US">
              <a:solidFill>
                <a:srgbClr val="FFFFFF"/>
              </a:solidFill>
            </a:endParaRPr>
          </a:p>
          <a:p>
            <a:r>
              <a:rPr lang="en-US" sz="3600" b="1" u="sng" dirty="0">
                <a:ea typeface="+mj-lt"/>
                <a:cs typeface="+mj-lt"/>
              </a:rPr>
              <a:t>6. Results</a:t>
            </a:r>
            <a:endParaRPr lang="en-US" sz="3600" dirty="0">
              <a:cs typeface="Calibri Light" panose="020F0302020204030204"/>
            </a:endParaRPr>
          </a:p>
        </p:txBody>
      </p:sp>
      <p:cxnSp>
        <p:nvCxnSpPr>
          <p:cNvPr id="13" name="Straight Connector 9">
            <a:extLst>
              <a:ext uri="{FF2B5EF4-FFF2-40B4-BE49-F238E27FC236}">
                <a16:creationId xmlns:a16="http://schemas.microsoft.com/office/drawing/2014/main" id="{F2AE495E-2AAF-4BC1-87A5-331009D828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rgbClr val="FFFFFF">
                <a:alpha val="80000"/>
              </a:srgb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9F3831CA-2D55-41FE-8717-5F5633BF1154}"/>
              </a:ext>
            </a:extLst>
          </p:cNvPr>
          <p:cNvSpPr>
            <a:spLocks noGrp="1"/>
          </p:cNvSpPr>
          <p:nvPr>
            <p:ph idx="1"/>
          </p:nvPr>
        </p:nvSpPr>
        <p:spPr>
          <a:xfrm>
            <a:off x="943276" y="2050181"/>
            <a:ext cx="10410524" cy="4126782"/>
          </a:xfrm>
        </p:spPr>
        <p:txBody>
          <a:bodyPr vert="horz" lIns="91440" tIns="45720" rIns="91440" bIns="45720" rtlCol="0" anchor="t">
            <a:normAutofit/>
          </a:bodyPr>
          <a:lstStyle/>
          <a:p>
            <a:endParaRPr lang="en-US" sz="2400">
              <a:solidFill>
                <a:srgbClr val="FFFFFF"/>
              </a:solidFill>
            </a:endParaRPr>
          </a:p>
          <a:p>
            <a:r>
              <a:rPr lang="en-US" dirty="0">
                <a:ea typeface="+mn-lt"/>
                <a:cs typeface="+mn-lt"/>
              </a:rPr>
              <a:t>The major venue categories along with their percentages are displayed. The business or the recreational venue which the user wanted to set up is shown as in which category it falls. A tip is also given based on what type of business the user wants to open. Also, coordinates are provided to the user where the business could be set up. A </a:t>
            </a:r>
            <a:r>
              <a:rPr lang="en-US" dirty="0" err="1">
                <a:ea typeface="+mn-lt"/>
                <a:cs typeface="+mn-lt"/>
              </a:rPr>
              <a:t>popop</a:t>
            </a:r>
            <a:r>
              <a:rPr lang="en-US" dirty="0">
                <a:ea typeface="+mn-lt"/>
                <a:cs typeface="+mn-lt"/>
              </a:rPr>
              <a:t> appears at the coordinates which is </a:t>
            </a:r>
            <a:r>
              <a:rPr lang="en-US" dirty="0" err="1">
                <a:ea typeface="+mn-lt"/>
                <a:cs typeface="+mn-lt"/>
              </a:rPr>
              <a:t>diplayed</a:t>
            </a:r>
            <a:r>
              <a:rPr lang="en-US" dirty="0">
                <a:ea typeface="+mn-lt"/>
                <a:cs typeface="+mn-lt"/>
              </a:rPr>
              <a:t> on a folium map with all the other venues surrounding the popup.</a:t>
            </a:r>
            <a:endParaRPr lang="en-US" dirty="0"/>
          </a:p>
        </p:txBody>
      </p:sp>
    </p:spTree>
    <p:extLst>
      <p:ext uri="{BB962C8B-B14F-4D97-AF65-F5344CB8AC3E}">
        <p14:creationId xmlns:p14="http://schemas.microsoft.com/office/powerpoint/2010/main" val="8879984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9">
            <a:extLst>
              <a:ext uri="{FF2B5EF4-FFF2-40B4-BE49-F238E27FC236}">
                <a16:creationId xmlns:a16="http://schemas.microsoft.com/office/drawing/2014/main" id="{3B432D73-5C38-474F-AF96-A3228731BF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0">
                <a:schemeClr val="tx1">
                  <a:lumMod val="95000"/>
                  <a:lumOff val="5000"/>
                </a:schemeClr>
              </a:gs>
              <a:gs pos="45000">
                <a:schemeClr val="tx1">
                  <a:lumMod val="95000"/>
                  <a:lumOff val="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5" descr="A close up of a map&#10;&#10;Description generated with high confidence">
            <a:extLst>
              <a:ext uri="{FF2B5EF4-FFF2-40B4-BE49-F238E27FC236}">
                <a16:creationId xmlns:a16="http://schemas.microsoft.com/office/drawing/2014/main" id="{5BA25347-DECC-4156-8387-8FFF68BE6644}"/>
              </a:ext>
            </a:extLst>
          </p:cNvPr>
          <p:cNvPicPr>
            <a:picLocks noGrp="1" noChangeAspect="1"/>
          </p:cNvPicPr>
          <p:nvPr>
            <p:ph type="pic" idx="1"/>
          </p:nvPr>
        </p:nvPicPr>
        <p:blipFill rotWithShape="1">
          <a:blip r:embed="rId2"/>
          <a:srcRect t="5858"/>
          <a:stretch/>
        </p:blipFill>
        <p:spPr>
          <a:xfrm>
            <a:off x="20" y="10"/>
            <a:ext cx="12191980" cy="6857990"/>
          </a:xfrm>
          <a:prstGeom prst="rect">
            <a:avLst/>
          </a:prstGeom>
        </p:spPr>
      </p:pic>
    </p:spTree>
    <p:extLst>
      <p:ext uri="{BB962C8B-B14F-4D97-AF65-F5344CB8AC3E}">
        <p14:creationId xmlns:p14="http://schemas.microsoft.com/office/powerpoint/2010/main" val="21202243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Rectangle 7">
            <a:extLst>
              <a:ext uri="{FF2B5EF4-FFF2-40B4-BE49-F238E27FC236}">
                <a16:creationId xmlns:a16="http://schemas.microsoft.com/office/drawing/2014/main" id="{CC02DE83-D9C9-418D-AADE-D8724EAFCD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53478" y="0"/>
            <a:ext cx="4657389" cy="6858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FE28971-15D6-4322-AA32-0E8979333FCF}"/>
              </a:ext>
            </a:extLst>
          </p:cNvPr>
          <p:cNvSpPr>
            <a:spLocks noGrp="1"/>
          </p:cNvSpPr>
          <p:nvPr>
            <p:ph type="title"/>
          </p:nvPr>
        </p:nvSpPr>
        <p:spPr>
          <a:xfrm>
            <a:off x="1901163" y="3050435"/>
            <a:ext cx="3720353" cy="757130"/>
          </a:xfrm>
          <a:ln w="25400" cap="sq">
            <a:solidFill>
              <a:srgbClr val="FFFFFF"/>
            </a:solidFill>
            <a:miter lim="800000"/>
          </a:ln>
        </p:spPr>
        <p:txBody>
          <a:bodyPr>
            <a:normAutofit fontScale="90000"/>
          </a:bodyPr>
          <a:lstStyle/>
          <a:p>
            <a:pPr algn="ctr"/>
            <a:endParaRPr lang="en-US" sz="2800">
              <a:solidFill>
                <a:srgbClr val="FFFFFF"/>
              </a:solidFill>
            </a:endParaRPr>
          </a:p>
          <a:p>
            <a:r>
              <a:rPr lang="en-US" sz="3600" b="1" u="sng" dirty="0">
                <a:ea typeface="+mj-lt"/>
                <a:cs typeface="+mj-lt"/>
              </a:rPr>
              <a:t>7. Conclusion</a:t>
            </a:r>
            <a:endParaRPr lang="en-US" sz="3600" b="1" u="sng" dirty="0"/>
          </a:p>
        </p:txBody>
      </p:sp>
      <p:sp>
        <p:nvSpPr>
          <p:cNvPr id="7" name="Rectangle 9">
            <a:extLst>
              <a:ext uri="{FF2B5EF4-FFF2-40B4-BE49-F238E27FC236}">
                <a16:creationId xmlns:a16="http://schemas.microsoft.com/office/drawing/2014/main" id="{6722C7E4-9B6F-42C7-973D-BCD39710DC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53478" cy="6858000"/>
          </a:xfrm>
          <a:prstGeom prst="rect">
            <a:avLst/>
          </a:prstGeom>
          <a:solidFill>
            <a:srgbClr val="595959">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23B2568-138A-42DD-B124-918F2C51CC87}"/>
              </a:ext>
            </a:extLst>
          </p:cNvPr>
          <p:cNvSpPr>
            <a:spLocks noGrp="1"/>
          </p:cNvSpPr>
          <p:nvPr>
            <p:ph idx="1"/>
          </p:nvPr>
        </p:nvSpPr>
        <p:spPr>
          <a:xfrm>
            <a:off x="6570206" y="1111753"/>
            <a:ext cx="5057396" cy="4628275"/>
          </a:xfrm>
        </p:spPr>
        <p:txBody>
          <a:bodyPr vert="horz" lIns="91440" tIns="45720" rIns="91440" bIns="45720" rtlCol="0" anchor="ctr">
            <a:normAutofit fontScale="92500" lnSpcReduction="10000"/>
          </a:bodyPr>
          <a:lstStyle/>
          <a:p>
            <a:endParaRPr lang="en-US" sz="2000">
              <a:solidFill>
                <a:schemeClr val="tx1">
                  <a:lumMod val="85000"/>
                  <a:lumOff val="15000"/>
                </a:schemeClr>
              </a:solidFill>
            </a:endParaRPr>
          </a:p>
          <a:p>
            <a:r>
              <a:rPr lang="en-US" dirty="0">
                <a:ea typeface="+mn-lt"/>
                <a:cs typeface="+mn-lt"/>
              </a:rPr>
              <a:t>These predictions are typically more accurate for bigger towns and cities where data is abundant. It might not be very accurate in case of small towns or might even fail in case of villages. But this prediction gets better as an as </a:t>
            </a:r>
            <a:r>
              <a:rPr lang="en-US" dirty="0" err="1">
                <a:ea typeface="+mn-lt"/>
                <a:cs typeface="+mn-lt"/>
              </a:rPr>
              <a:t>Foursquares</a:t>
            </a:r>
            <a:r>
              <a:rPr lang="en-US" dirty="0">
                <a:ea typeface="+mn-lt"/>
                <a:cs typeface="+mn-lt"/>
              </a:rPr>
              <a:t> updates it's database. The categorization of venues are made as best as possible. The best clustering occurs when the selected feature data is cleaned first.</a:t>
            </a:r>
            <a:endParaRPr lang="en-US" dirty="0"/>
          </a:p>
        </p:txBody>
      </p:sp>
    </p:spTree>
    <p:extLst>
      <p:ext uri="{BB962C8B-B14F-4D97-AF65-F5344CB8AC3E}">
        <p14:creationId xmlns:p14="http://schemas.microsoft.com/office/powerpoint/2010/main" val="37310626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A8AA5BC-4F7A-4226-8F99-6D824B226A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E5445C6-DD42-4979-86FF-03730E8C6D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734" y="321733"/>
            <a:ext cx="11573488" cy="6214534"/>
          </a:xfrm>
          <a:prstGeom prst="rect">
            <a:avLst/>
          </a:prstGeom>
          <a:solidFill>
            <a:schemeClr val="bg1">
              <a:lumMod val="75000"/>
              <a:lumOff val="25000"/>
            </a:schemeClr>
          </a:solidFill>
          <a:ln w="127000" cap="sq" cmpd="thinThick">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E0F3D94-B970-442D-9FA7-C873EA518556}"/>
              </a:ext>
            </a:extLst>
          </p:cNvPr>
          <p:cNvSpPr>
            <a:spLocks noGrp="1"/>
          </p:cNvSpPr>
          <p:nvPr>
            <p:ph type="ctrTitle"/>
          </p:nvPr>
        </p:nvSpPr>
        <p:spPr>
          <a:xfrm>
            <a:off x="1524000" y="1122362"/>
            <a:ext cx="9144000" cy="2840037"/>
          </a:xfrm>
        </p:spPr>
        <p:txBody>
          <a:bodyPr>
            <a:normAutofit/>
          </a:bodyPr>
          <a:lstStyle/>
          <a:p>
            <a:r>
              <a:rPr lang="en-US" sz="5800">
                <a:cs typeface="Calibri Light"/>
              </a:rPr>
              <a:t>THANK YOU!</a:t>
            </a:r>
            <a:endParaRPr lang="en-US" sz="5800"/>
          </a:p>
        </p:txBody>
      </p:sp>
      <p:cxnSp>
        <p:nvCxnSpPr>
          <p:cNvPr id="12" name="Straight Connector 11">
            <a:extLst>
              <a:ext uri="{FF2B5EF4-FFF2-40B4-BE49-F238E27FC236}">
                <a16:creationId xmlns:a16="http://schemas.microsoft.com/office/drawing/2014/main" id="{45000665-DFC7-417E-8FD7-516A0F15C97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724400" y="4109417"/>
            <a:ext cx="2743200" cy="0"/>
          </a:xfrm>
          <a:prstGeom prst="line">
            <a:avLst/>
          </a:prstGeom>
          <a:ln w="12700">
            <a:solidFill>
              <a:schemeClr val="tx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95662799"/>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6" name="Freeform: Shape 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69A9619-45A4-4183-B807-92118DA0621C}"/>
              </a:ext>
            </a:extLst>
          </p:cNvPr>
          <p:cNvSpPr>
            <a:spLocks noGrp="1"/>
          </p:cNvSpPr>
          <p:nvPr>
            <p:ph type="title"/>
          </p:nvPr>
        </p:nvSpPr>
        <p:spPr>
          <a:xfrm>
            <a:off x="655320" y="365125"/>
            <a:ext cx="9013052" cy="1623312"/>
          </a:xfrm>
        </p:spPr>
        <p:txBody>
          <a:bodyPr anchor="b">
            <a:normAutofit/>
          </a:bodyPr>
          <a:lstStyle/>
          <a:p>
            <a:r>
              <a:rPr lang="en-US" sz="4000" u="sng" dirty="0">
                <a:latin typeface="Calibri"/>
                <a:cs typeface="Calibri"/>
              </a:rPr>
              <a:t>1. Introduction</a:t>
            </a:r>
            <a:endParaRPr lang="en-US" sz="4000" u="sng" dirty="0">
              <a:cs typeface="Calibri Light"/>
            </a:endParaRPr>
          </a:p>
        </p:txBody>
      </p:sp>
      <p:cxnSp>
        <p:nvCxnSpPr>
          <p:cNvPr id="17" name="Straight Arrow Connector 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A07CFB7B-246B-4392-A690-B24F55C3E211}"/>
              </a:ext>
            </a:extLst>
          </p:cNvPr>
          <p:cNvSpPr>
            <a:spLocks noGrp="1"/>
          </p:cNvSpPr>
          <p:nvPr>
            <p:ph idx="1"/>
          </p:nvPr>
        </p:nvSpPr>
        <p:spPr>
          <a:xfrm>
            <a:off x="655320" y="2644518"/>
            <a:ext cx="9013052" cy="3327251"/>
          </a:xfrm>
        </p:spPr>
        <p:txBody>
          <a:bodyPr vert="horz" lIns="0" tIns="45720" rIns="0" bIns="45720" rtlCol="0">
            <a:normAutofit/>
          </a:bodyPr>
          <a:lstStyle/>
          <a:p>
            <a:r>
              <a:rPr lang="en-US" sz="2000" b="1" u="sng" dirty="0">
                <a:ea typeface="+mn-lt"/>
                <a:cs typeface="+mn-lt"/>
              </a:rPr>
              <a:t>1.1 Background</a:t>
            </a:r>
            <a:endParaRPr lang="en-US" sz="2000" b="1" u="sng">
              <a:cs typeface="Calibri" panose="020F0502020204030204"/>
            </a:endParaRPr>
          </a:p>
          <a:p>
            <a:r>
              <a:rPr lang="en-US" sz="2000" dirty="0">
                <a:ea typeface="+mn-lt"/>
                <a:cs typeface="+mn-lt"/>
              </a:rPr>
              <a:t>The type pf business one wants to set up is chosen from a list of options. The user gives the location and choice of business as input. Major venue categories in the location along with their percentages are displayed after categorizing them into different clusters. The input business category is predicted. User is also required to provide some venue category names around which the user feels comfortable opening his business. Based on this information, new location coordinates are provided to the user.</a:t>
            </a:r>
            <a:endParaRPr lang="en-US" sz="2000" dirty="0"/>
          </a:p>
          <a:p>
            <a:endParaRPr lang="en-US" sz="2000">
              <a:cs typeface="Calibri"/>
            </a:endParaRPr>
          </a:p>
        </p:txBody>
      </p:sp>
    </p:spTree>
    <p:extLst>
      <p:ext uri="{BB962C8B-B14F-4D97-AF65-F5344CB8AC3E}">
        <p14:creationId xmlns:p14="http://schemas.microsoft.com/office/powerpoint/2010/main" val="434133119"/>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p:cNvGrpSpPr/>
        <p:nvPr/>
      </p:nvGrpSpPr>
      <p:grpSpPr>
        <a:xfrm>
          <a:off x="0" y="0"/>
          <a:ext cx="0" cy="0"/>
          <a:chOff x="0" y="0"/>
          <a:chExt cx="0" cy="0"/>
        </a:xfrm>
      </p:grpSpPr>
      <p:sp>
        <p:nvSpPr>
          <p:cNvPr id="7" name="Rectangle 8">
            <a:extLst>
              <a:ext uri="{FF2B5EF4-FFF2-40B4-BE49-F238E27FC236}">
                <a16:creationId xmlns:a16="http://schemas.microsoft.com/office/drawing/2014/main" id="{FEF085B8-A2C0-4A6F-B663-CCC56F3CD3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13">
            <a:extLst>
              <a:ext uri="{FF2B5EF4-FFF2-40B4-BE49-F238E27FC236}">
                <a16:creationId xmlns:a16="http://schemas.microsoft.com/office/drawing/2014/main" id="{2658F6D6-96E0-421A-96D6-3DF4040085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11">
            <a:extLst>
              <a:ext uri="{FF2B5EF4-FFF2-40B4-BE49-F238E27FC236}">
                <a16:creationId xmlns:a16="http://schemas.microsoft.com/office/drawing/2014/main" id="{3CF62545-93A0-4FD5-9B48-48DCA794CB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F04EC0BF-3905-49E0-A70D-F6B1B000704C}"/>
              </a:ext>
            </a:extLst>
          </p:cNvPr>
          <p:cNvSpPr>
            <a:spLocks noGrp="1"/>
          </p:cNvSpPr>
          <p:nvPr>
            <p:ph sz="half" idx="1"/>
          </p:nvPr>
        </p:nvSpPr>
        <p:spPr>
          <a:xfrm>
            <a:off x="838200" y="2010833"/>
            <a:ext cx="5096934" cy="4166130"/>
          </a:xfrm>
        </p:spPr>
        <p:txBody>
          <a:bodyPr vert="horz" lIns="0" tIns="45720" rIns="0" bIns="45720" rtlCol="0">
            <a:normAutofit/>
          </a:bodyPr>
          <a:lstStyle/>
          <a:p>
            <a:r>
              <a:rPr lang="en-US" sz="2000" b="1" u="sng" dirty="0">
                <a:ea typeface="+mn-lt"/>
                <a:cs typeface="+mn-lt"/>
              </a:rPr>
              <a:t>1.2 Problem</a:t>
            </a:r>
            <a:endParaRPr lang="en-US" sz="2000" b="1" u="sng" dirty="0">
              <a:cs typeface="Calibri" panose="020F0502020204030204"/>
            </a:endParaRPr>
          </a:p>
          <a:p>
            <a:r>
              <a:rPr lang="en-US" sz="2000" dirty="0">
                <a:ea typeface="+mn-lt"/>
                <a:cs typeface="+mn-lt"/>
              </a:rPr>
              <a:t>The user wants to set up a business in a town/city but is unable to decide any particular location. A specific latitude and longitude is calculated and provided to the user.</a:t>
            </a:r>
            <a:endParaRPr lang="en-US" sz="2000" dirty="0"/>
          </a:p>
        </p:txBody>
      </p:sp>
      <p:sp>
        <p:nvSpPr>
          <p:cNvPr id="4" name="Content Placeholder 3">
            <a:extLst>
              <a:ext uri="{FF2B5EF4-FFF2-40B4-BE49-F238E27FC236}">
                <a16:creationId xmlns:a16="http://schemas.microsoft.com/office/drawing/2014/main" id="{CA05DDC3-64A2-480C-8474-604B784E6D8C}"/>
              </a:ext>
            </a:extLst>
          </p:cNvPr>
          <p:cNvSpPr>
            <a:spLocks noGrp="1"/>
          </p:cNvSpPr>
          <p:nvPr>
            <p:ph sz="half" idx="2"/>
          </p:nvPr>
        </p:nvSpPr>
        <p:spPr>
          <a:xfrm>
            <a:off x="6256866" y="2010833"/>
            <a:ext cx="5096933" cy="4166130"/>
          </a:xfrm>
        </p:spPr>
        <p:txBody>
          <a:bodyPr vert="horz" lIns="0" tIns="45720" rIns="0" bIns="45720" rtlCol="0">
            <a:normAutofit/>
          </a:bodyPr>
          <a:lstStyle/>
          <a:p>
            <a:r>
              <a:rPr lang="en-US" sz="2000" b="1" u="sng" dirty="0">
                <a:ea typeface="+mn-lt"/>
                <a:cs typeface="+mn-lt"/>
              </a:rPr>
              <a:t>1.3 Interest</a:t>
            </a:r>
            <a:endParaRPr lang="en-US" sz="2000" b="1" u="sng" dirty="0">
              <a:cs typeface="Calibri" panose="020F0502020204030204"/>
            </a:endParaRPr>
          </a:p>
          <a:p>
            <a:r>
              <a:rPr lang="en-US" sz="2000" dirty="0">
                <a:ea typeface="+mn-lt"/>
                <a:cs typeface="+mn-lt"/>
              </a:rPr>
              <a:t>Anyone who wants to open a business or a recreational venue and is unable to find a location to set up his/her business would be benefited from the project.</a:t>
            </a:r>
            <a:endParaRPr lang="en-US" sz="2000" dirty="0">
              <a:cs typeface="Calibri" panose="020F0502020204030204"/>
            </a:endParaRPr>
          </a:p>
        </p:txBody>
      </p:sp>
    </p:spTree>
    <p:extLst>
      <p:ext uri="{BB962C8B-B14F-4D97-AF65-F5344CB8AC3E}">
        <p14:creationId xmlns:p14="http://schemas.microsoft.com/office/powerpoint/2010/main" val="356946890"/>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7">
            <a:extLst>
              <a:ext uri="{FF2B5EF4-FFF2-40B4-BE49-F238E27FC236}">
                <a16:creationId xmlns:a16="http://schemas.microsoft.com/office/drawing/2014/main" id="{02D886F1-CB4A-4FC1-AAA7-9402B0D0DD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9">
            <a:extLst>
              <a:ext uri="{FF2B5EF4-FFF2-40B4-BE49-F238E27FC236}">
                <a16:creationId xmlns:a16="http://schemas.microsoft.com/office/drawing/2014/main" id="{762B7B97-C3EE-4AEE-A61F-AFA873FE2F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013557" y="0"/>
            <a:ext cx="10178443"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5F48D03A-0AF6-4032-A1F5-C99BD6837863}"/>
              </a:ext>
            </a:extLst>
          </p:cNvPr>
          <p:cNvSpPr>
            <a:spLocks noGrp="1"/>
          </p:cNvSpPr>
          <p:nvPr>
            <p:ph type="title"/>
          </p:nvPr>
        </p:nvSpPr>
        <p:spPr>
          <a:xfrm>
            <a:off x="623787" y="1635358"/>
            <a:ext cx="2752344" cy="2706624"/>
          </a:xfrm>
          <a:prstGeom prst="ellipse">
            <a:avLst/>
          </a:prstGeom>
          <a:solidFill>
            <a:schemeClr val="bg1"/>
          </a:solidFill>
          <a:ln w="174625" cmpd="thinThick">
            <a:solidFill>
              <a:schemeClr val="bg1"/>
            </a:solidFill>
          </a:ln>
        </p:spPr>
        <p:txBody>
          <a:bodyPr>
            <a:normAutofit/>
          </a:bodyPr>
          <a:lstStyle/>
          <a:p>
            <a:pPr algn="ctr"/>
            <a:r>
              <a:rPr lang="en-US" sz="2600" b="1" u="sng" dirty="0">
                <a:ea typeface="+mj-lt"/>
                <a:cs typeface="+mj-lt"/>
              </a:rPr>
              <a:t>2. Data acquisition and cleaning</a:t>
            </a:r>
          </a:p>
        </p:txBody>
      </p:sp>
      <p:sp>
        <p:nvSpPr>
          <p:cNvPr id="3" name="Content Placeholder 2">
            <a:extLst>
              <a:ext uri="{FF2B5EF4-FFF2-40B4-BE49-F238E27FC236}">
                <a16:creationId xmlns:a16="http://schemas.microsoft.com/office/drawing/2014/main" id="{05BBABA7-AD69-4754-B076-1FF6AEB2C613}"/>
              </a:ext>
            </a:extLst>
          </p:cNvPr>
          <p:cNvSpPr>
            <a:spLocks noGrp="1"/>
          </p:cNvSpPr>
          <p:nvPr>
            <p:ph idx="1"/>
          </p:nvPr>
        </p:nvSpPr>
        <p:spPr>
          <a:xfrm>
            <a:off x="4256690" y="1088137"/>
            <a:ext cx="6180082" cy="3801067"/>
          </a:xfrm>
        </p:spPr>
        <p:txBody>
          <a:bodyPr vert="horz" lIns="91440" tIns="45720" rIns="91440" bIns="45720" rtlCol="0" anchor="ctr">
            <a:normAutofit/>
          </a:bodyPr>
          <a:lstStyle/>
          <a:p>
            <a:r>
              <a:rPr lang="en-US" sz="2000" b="1" u="sng" dirty="0">
                <a:solidFill>
                  <a:schemeClr val="bg1"/>
                </a:solidFill>
                <a:ea typeface="+mn-lt"/>
                <a:cs typeface="+mn-lt"/>
              </a:rPr>
              <a:t>2.1 Data Sources</a:t>
            </a:r>
          </a:p>
          <a:p>
            <a:r>
              <a:rPr lang="en-US" sz="2000" dirty="0">
                <a:solidFill>
                  <a:schemeClr val="bg1"/>
                </a:solidFill>
                <a:ea typeface="+mn-lt"/>
                <a:cs typeface="+mn-lt"/>
              </a:rPr>
              <a:t>The only data source used is Foursquare.com. Data is retrieved by making the Foursquare API calls. No other data sources have been used in this project.</a:t>
            </a:r>
            <a:endParaRPr lang="en-US" sz="2000" dirty="0">
              <a:solidFill>
                <a:schemeClr val="bg1"/>
              </a:solidFill>
            </a:endParaRPr>
          </a:p>
        </p:txBody>
      </p:sp>
    </p:spTree>
    <p:extLst>
      <p:ext uri="{BB962C8B-B14F-4D97-AF65-F5344CB8AC3E}">
        <p14:creationId xmlns:p14="http://schemas.microsoft.com/office/powerpoint/2010/main" val="9775000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1" name="Freeform: Shape 7">
            <a:extLst>
              <a:ext uri="{FF2B5EF4-FFF2-40B4-BE49-F238E27FC236}">
                <a16:creationId xmlns:a16="http://schemas.microsoft.com/office/drawing/2014/main" id="{CB5DFCDA-694D-4637-8E9B-0385751943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0" y="0"/>
            <a:ext cx="9952075" cy="6858000"/>
          </a:xfrm>
          <a:custGeom>
            <a:avLst/>
            <a:gdLst>
              <a:gd name="connsiteX0" fmla="*/ 9952075 w 9952075"/>
              <a:gd name="connsiteY0" fmla="*/ 6858000 h 6858000"/>
              <a:gd name="connsiteX1" fmla="*/ 108694 w 9952075"/>
              <a:gd name="connsiteY1" fmla="*/ 6858000 h 6858000"/>
              <a:gd name="connsiteX2" fmla="*/ 79127 w 9952075"/>
              <a:gd name="connsiteY2" fmla="*/ 6681235 h 6858000"/>
              <a:gd name="connsiteX3" fmla="*/ 0 w 9952075"/>
              <a:gd name="connsiteY3" fmla="*/ 5565888 h 6858000"/>
              <a:gd name="connsiteX4" fmla="*/ 2190696 w 9952075"/>
              <a:gd name="connsiteY4" fmla="*/ 145339 h 6858000"/>
              <a:gd name="connsiteX5" fmla="*/ 2339431 w 9952075"/>
              <a:gd name="connsiteY5" fmla="*/ 0 h 6858000"/>
              <a:gd name="connsiteX6" fmla="*/ 9952075 w 9952075"/>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52075" h="6858000">
                <a:moveTo>
                  <a:pt x="9952075" y="6858000"/>
                </a:moveTo>
                <a:lnTo>
                  <a:pt x="108694" y="6858000"/>
                </a:lnTo>
                <a:lnTo>
                  <a:pt x="79127" y="6681235"/>
                </a:lnTo>
                <a:cubicBezTo>
                  <a:pt x="26981" y="6316967"/>
                  <a:pt x="0" y="5944579"/>
                  <a:pt x="0" y="5565888"/>
                </a:cubicBezTo>
                <a:cubicBezTo>
                  <a:pt x="0" y="3459953"/>
                  <a:pt x="834428" y="1548908"/>
                  <a:pt x="2190696" y="145339"/>
                </a:cubicBezTo>
                <a:lnTo>
                  <a:pt x="2339431" y="0"/>
                </a:lnTo>
                <a:lnTo>
                  <a:pt x="9952075" y="0"/>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9">
            <a:extLst>
              <a:ext uri="{FF2B5EF4-FFF2-40B4-BE49-F238E27FC236}">
                <a16:creationId xmlns:a16="http://schemas.microsoft.com/office/drawing/2014/main" id="{E4DB276E-BFF1-43F5-AB90-7ABA4B9A91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0" y="0"/>
            <a:ext cx="9652017" cy="6858000"/>
          </a:xfrm>
          <a:custGeom>
            <a:avLst/>
            <a:gdLst>
              <a:gd name="connsiteX0" fmla="*/ 9652017 w 9652017"/>
              <a:gd name="connsiteY0" fmla="*/ 6858000 h 6858000"/>
              <a:gd name="connsiteX1" fmla="*/ 112827 w 9652017"/>
              <a:gd name="connsiteY1" fmla="*/ 6858000 h 6858000"/>
              <a:gd name="connsiteX2" fmla="*/ 76084 w 9652017"/>
              <a:gd name="connsiteY2" fmla="*/ 6638337 h 6858000"/>
              <a:gd name="connsiteX3" fmla="*/ 0 w 9652017"/>
              <a:gd name="connsiteY3" fmla="*/ 5565888 h 6858000"/>
              <a:gd name="connsiteX4" fmla="*/ 2157501 w 9652017"/>
              <a:gd name="connsiteY4" fmla="*/ 301488 h 6858000"/>
              <a:gd name="connsiteX5" fmla="*/ 2472310 w 9652017"/>
              <a:gd name="connsiteY5" fmla="*/ 0 h 6858000"/>
              <a:gd name="connsiteX6" fmla="*/ 9652017 w 9652017"/>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52017" h="6858000">
                <a:moveTo>
                  <a:pt x="9652017" y="6858000"/>
                </a:moveTo>
                <a:lnTo>
                  <a:pt x="112827" y="6858000"/>
                </a:lnTo>
                <a:lnTo>
                  <a:pt x="76084" y="6638337"/>
                </a:lnTo>
                <a:cubicBezTo>
                  <a:pt x="25944" y="6288079"/>
                  <a:pt x="0" y="5930014"/>
                  <a:pt x="0" y="5565888"/>
                </a:cubicBezTo>
                <a:cubicBezTo>
                  <a:pt x="0" y="3514654"/>
                  <a:pt x="823309" y="1655711"/>
                  <a:pt x="2157501" y="301488"/>
                </a:cubicBezTo>
                <a:lnTo>
                  <a:pt x="2472310" y="0"/>
                </a:lnTo>
                <a:lnTo>
                  <a:pt x="9652017" y="0"/>
                </a:lnTo>
                <a:close/>
              </a:path>
            </a:pathLst>
          </a:cu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223D8D52-6DDF-4C83-BC26-7331F247F3FD}"/>
              </a:ext>
            </a:extLst>
          </p:cNvPr>
          <p:cNvSpPr>
            <a:spLocks noGrp="1"/>
          </p:cNvSpPr>
          <p:nvPr>
            <p:ph idx="1"/>
          </p:nvPr>
        </p:nvSpPr>
        <p:spPr>
          <a:xfrm>
            <a:off x="733814" y="964746"/>
            <a:ext cx="7322290" cy="3907465"/>
          </a:xfrm>
        </p:spPr>
        <p:txBody>
          <a:bodyPr vert="horz" lIns="91440" tIns="45720" rIns="91440" bIns="45720" rtlCol="0" anchor="t">
            <a:normAutofit fontScale="85000" lnSpcReduction="20000"/>
          </a:bodyPr>
          <a:lstStyle/>
          <a:p>
            <a:endParaRPr lang="en-US" sz="2400"/>
          </a:p>
          <a:p>
            <a:r>
              <a:rPr lang="en-US" b="1" u="sng" dirty="0">
                <a:ea typeface="+mn-lt"/>
                <a:cs typeface="+mn-lt"/>
              </a:rPr>
              <a:t>.2 Data Cleaning</a:t>
            </a:r>
            <a:endParaRPr lang="en-US" b="1" u="sng">
              <a:cs typeface="Calibri" panose="020F0502020204030204"/>
            </a:endParaRPr>
          </a:p>
          <a:p>
            <a:r>
              <a:rPr lang="en-US" dirty="0">
                <a:ea typeface="+mn-lt"/>
                <a:cs typeface="+mn-lt"/>
              </a:rPr>
              <a:t>The API call request returns a json file which is normalized and converted into a </a:t>
            </a:r>
            <a:r>
              <a:rPr lang="en-US" dirty="0" err="1">
                <a:ea typeface="+mn-lt"/>
                <a:cs typeface="+mn-lt"/>
              </a:rPr>
              <a:t>dataframe</a:t>
            </a:r>
            <a:r>
              <a:rPr lang="en-US" dirty="0">
                <a:ea typeface="+mn-lt"/>
                <a:cs typeface="+mn-lt"/>
              </a:rPr>
              <a:t>. A new data frame is created by retrieving only columns named  'name', 'categories', '</a:t>
            </a:r>
            <a:r>
              <a:rPr lang="en-US" dirty="0" err="1">
                <a:ea typeface="+mn-lt"/>
                <a:cs typeface="+mn-lt"/>
              </a:rPr>
              <a:t>lat</a:t>
            </a:r>
            <a:r>
              <a:rPr lang="en-US" dirty="0">
                <a:ea typeface="+mn-lt"/>
                <a:cs typeface="+mn-lt"/>
              </a:rPr>
              <a:t>'(latitude) and '</a:t>
            </a:r>
            <a:r>
              <a:rPr lang="en-US" dirty="0" err="1">
                <a:ea typeface="+mn-lt"/>
                <a:cs typeface="+mn-lt"/>
              </a:rPr>
              <a:t>lng</a:t>
            </a:r>
            <a:r>
              <a:rPr lang="en-US" dirty="0">
                <a:ea typeface="+mn-lt"/>
                <a:cs typeface="+mn-lt"/>
              </a:rPr>
              <a:t>'(longitude). Data in the 'categories' column is refined to make the machine learning algorithms more effective. Categories separated by a comma are split and only the string before comma is accepted. Unncessary white spaces are removed from the strings in 'categories' column. The input data is also refined to make easier prediction.</a:t>
            </a:r>
            <a:endParaRPr lang="en-US" dirty="0"/>
          </a:p>
        </p:txBody>
      </p:sp>
    </p:spTree>
    <p:extLst>
      <p:ext uri="{BB962C8B-B14F-4D97-AF65-F5344CB8AC3E}">
        <p14:creationId xmlns:p14="http://schemas.microsoft.com/office/powerpoint/2010/main" val="1833125177"/>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46D6306C-ED4F-4AAE-B4A5-EEA6AFAD72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0EC5361D-F897-4856-B945-0455A365EB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15435"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4508C0C5-2268-42B5-B3C8-4D0899E05F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Freeform: Shape 19">
            <a:extLst>
              <a:ext uri="{FF2B5EF4-FFF2-40B4-BE49-F238E27FC236}">
                <a16:creationId xmlns:a16="http://schemas.microsoft.com/office/drawing/2014/main" id="{141ACBDB-38F8-4B34-8183-BD95B4E55A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739327"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DE00DB52-3455-4E2F-867B-A6D0516E17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653800"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Isosceles Triangle 23">
            <a:extLst>
              <a:ext uri="{FF2B5EF4-FFF2-40B4-BE49-F238E27FC236}">
                <a16:creationId xmlns:a16="http://schemas.microsoft.com/office/drawing/2014/main" id="{9E914C83-E0D8-4953-92D5-169D28CB43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5423"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9" descr="A screenshot of a cell phone&#10;&#10;Description generated with very high confidence">
            <a:extLst>
              <a:ext uri="{FF2B5EF4-FFF2-40B4-BE49-F238E27FC236}">
                <a16:creationId xmlns:a16="http://schemas.microsoft.com/office/drawing/2014/main" id="{7E473B98-77C5-4015-9C2F-28BCB56C2BCF}"/>
              </a:ext>
            </a:extLst>
          </p:cNvPr>
          <p:cNvPicPr>
            <a:picLocks noGrp="1" noChangeAspect="1"/>
          </p:cNvPicPr>
          <p:nvPr>
            <p:ph type="pic" idx="1"/>
          </p:nvPr>
        </p:nvPicPr>
        <p:blipFill rotWithShape="1">
          <a:blip r:embed="rId2"/>
          <a:srcRect l="6202" r="6201" b="-1"/>
          <a:stretch/>
        </p:blipFill>
        <p:spPr>
          <a:xfrm>
            <a:off x="643467" y="643467"/>
            <a:ext cx="10905066" cy="5571065"/>
          </a:xfrm>
          <a:prstGeom prst="rect">
            <a:avLst/>
          </a:prstGeom>
          <a:ln>
            <a:noFill/>
          </a:ln>
        </p:spPr>
      </p:pic>
      <p:sp>
        <p:nvSpPr>
          <p:cNvPr id="26" name="Isosceles Triangle 25">
            <a:extLst>
              <a:ext uri="{FF2B5EF4-FFF2-40B4-BE49-F238E27FC236}">
                <a16:creationId xmlns:a16="http://schemas.microsoft.com/office/drawing/2014/main" id="{3512E083-F550-46AF-8490-767ECFD00C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67297"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946299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6D6306C-ED4F-4AAE-B4A5-EEA6AFAD72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0EC5361D-F897-4856-B945-0455A365EB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15435"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4508C0C5-2268-42B5-B3C8-4D0899E05F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Shape 15">
            <a:extLst>
              <a:ext uri="{FF2B5EF4-FFF2-40B4-BE49-F238E27FC236}">
                <a16:creationId xmlns:a16="http://schemas.microsoft.com/office/drawing/2014/main" id="{141ACBDB-38F8-4B34-8183-BD95B4E55A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739327"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DE00DB52-3455-4E2F-867B-A6D0516E17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653800"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Isosceles Triangle 19">
            <a:extLst>
              <a:ext uri="{FF2B5EF4-FFF2-40B4-BE49-F238E27FC236}">
                <a16:creationId xmlns:a16="http://schemas.microsoft.com/office/drawing/2014/main" id="{9E914C83-E0D8-4953-92D5-169D28CB43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5423"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5" descr="A screenshot of a cell phone&#10;&#10;Description generated with high confidence">
            <a:extLst>
              <a:ext uri="{FF2B5EF4-FFF2-40B4-BE49-F238E27FC236}">
                <a16:creationId xmlns:a16="http://schemas.microsoft.com/office/drawing/2014/main" id="{2C67B2B5-584E-4426-9F11-7C5507F41375}"/>
              </a:ext>
            </a:extLst>
          </p:cNvPr>
          <p:cNvPicPr>
            <a:picLocks noGrp="1" noChangeAspect="1"/>
          </p:cNvPicPr>
          <p:nvPr>
            <p:ph type="pic" idx="1"/>
          </p:nvPr>
        </p:nvPicPr>
        <p:blipFill rotWithShape="1">
          <a:blip r:embed="rId2"/>
          <a:srcRect t="17926" r="1" b="12804"/>
          <a:stretch/>
        </p:blipFill>
        <p:spPr>
          <a:xfrm>
            <a:off x="643467" y="643467"/>
            <a:ext cx="10905066" cy="5571065"/>
          </a:xfrm>
          <a:prstGeom prst="rect">
            <a:avLst/>
          </a:prstGeom>
          <a:ln>
            <a:noFill/>
          </a:ln>
        </p:spPr>
      </p:pic>
      <p:sp>
        <p:nvSpPr>
          <p:cNvPr id="22" name="Isosceles Triangle 21">
            <a:extLst>
              <a:ext uri="{FF2B5EF4-FFF2-40B4-BE49-F238E27FC236}">
                <a16:creationId xmlns:a16="http://schemas.microsoft.com/office/drawing/2014/main" id="{3512E083-F550-46AF-8490-767ECFD00C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67297"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290470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AD8BD7AA-000F-4149-9FF6-E8DB2DE6F1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9792587" cy="6858000"/>
          </a:xfrm>
          <a:custGeom>
            <a:avLst/>
            <a:gdLst>
              <a:gd name="connsiteX0" fmla="*/ 9792587 w 9792587"/>
              <a:gd name="connsiteY0" fmla="*/ 0 h 6858000"/>
              <a:gd name="connsiteX1" fmla="*/ 2339431 w 9792587"/>
              <a:gd name="connsiteY1" fmla="*/ 0 h 6858000"/>
              <a:gd name="connsiteX2" fmla="*/ 2190696 w 9792587"/>
              <a:gd name="connsiteY2" fmla="*/ 145339 h 6858000"/>
              <a:gd name="connsiteX3" fmla="*/ 0 w 9792587"/>
              <a:gd name="connsiteY3" fmla="*/ 5565888 h 6858000"/>
              <a:gd name="connsiteX4" fmla="*/ 79127 w 9792587"/>
              <a:gd name="connsiteY4" fmla="*/ 6681235 h 6858000"/>
              <a:gd name="connsiteX5" fmla="*/ 108694 w 9792587"/>
              <a:gd name="connsiteY5" fmla="*/ 6858000 h 6858000"/>
              <a:gd name="connsiteX6" fmla="*/ 9792587 w 97925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92587" h="6858000">
                <a:moveTo>
                  <a:pt x="9792587" y="0"/>
                </a:moveTo>
                <a:lnTo>
                  <a:pt x="2339431" y="0"/>
                </a:lnTo>
                <a:lnTo>
                  <a:pt x="2190696" y="145339"/>
                </a:lnTo>
                <a:cubicBezTo>
                  <a:pt x="834428" y="1548908"/>
                  <a:pt x="0" y="3459953"/>
                  <a:pt x="0" y="5565888"/>
                </a:cubicBezTo>
                <a:cubicBezTo>
                  <a:pt x="0" y="5944579"/>
                  <a:pt x="26981" y="6316967"/>
                  <a:pt x="79127" y="6681235"/>
                </a:cubicBezTo>
                <a:lnTo>
                  <a:pt x="108694" y="6858000"/>
                </a:lnTo>
                <a:lnTo>
                  <a:pt x="9792587" y="6858000"/>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54A4A823-72DC-4BA8-8157-D36A8939A2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9492529" cy="6858000"/>
          </a:xfrm>
          <a:custGeom>
            <a:avLst/>
            <a:gdLst>
              <a:gd name="connsiteX0" fmla="*/ 9492529 w 9492529"/>
              <a:gd name="connsiteY0" fmla="*/ 0 h 6858000"/>
              <a:gd name="connsiteX1" fmla="*/ 2472310 w 9492529"/>
              <a:gd name="connsiteY1" fmla="*/ 0 h 6858000"/>
              <a:gd name="connsiteX2" fmla="*/ 2157501 w 9492529"/>
              <a:gd name="connsiteY2" fmla="*/ 301488 h 6858000"/>
              <a:gd name="connsiteX3" fmla="*/ 0 w 9492529"/>
              <a:gd name="connsiteY3" fmla="*/ 5565888 h 6858000"/>
              <a:gd name="connsiteX4" fmla="*/ 76084 w 9492529"/>
              <a:gd name="connsiteY4" fmla="*/ 6638337 h 6858000"/>
              <a:gd name="connsiteX5" fmla="*/ 112827 w 9492529"/>
              <a:gd name="connsiteY5" fmla="*/ 6858000 h 6858000"/>
              <a:gd name="connsiteX6" fmla="*/ 9492529 w 9492529"/>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492529" h="6858000">
                <a:moveTo>
                  <a:pt x="9492529" y="0"/>
                </a:moveTo>
                <a:lnTo>
                  <a:pt x="2472310" y="0"/>
                </a:lnTo>
                <a:lnTo>
                  <a:pt x="2157501" y="301488"/>
                </a:lnTo>
                <a:cubicBezTo>
                  <a:pt x="823309" y="1655711"/>
                  <a:pt x="0" y="3514654"/>
                  <a:pt x="0" y="5565888"/>
                </a:cubicBezTo>
                <a:cubicBezTo>
                  <a:pt x="0" y="5930014"/>
                  <a:pt x="25944" y="6288079"/>
                  <a:pt x="76084" y="6638337"/>
                </a:cubicBezTo>
                <a:lnTo>
                  <a:pt x="112827" y="6858000"/>
                </a:lnTo>
                <a:lnTo>
                  <a:pt x="9492529" y="6858000"/>
                </a:lnTo>
                <a:close/>
              </a:path>
            </a:pathLst>
          </a:cu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926533A3-02D1-47BB-BD33-89116331DCFA}"/>
              </a:ext>
            </a:extLst>
          </p:cNvPr>
          <p:cNvSpPr>
            <a:spLocks noGrp="1"/>
          </p:cNvSpPr>
          <p:nvPr>
            <p:ph idx="1"/>
          </p:nvPr>
        </p:nvSpPr>
        <p:spPr>
          <a:xfrm>
            <a:off x="804671" y="2897372"/>
            <a:ext cx="7860863" cy="3152553"/>
          </a:xfrm>
        </p:spPr>
        <p:txBody>
          <a:bodyPr vert="horz" lIns="91440" tIns="45720" rIns="91440" bIns="45720" rtlCol="0" anchor="t">
            <a:normAutofit/>
          </a:bodyPr>
          <a:lstStyle/>
          <a:p>
            <a:r>
              <a:rPr lang="en-US" sz="2400" b="1" u="sng" dirty="0">
                <a:ea typeface="+mn-lt"/>
                <a:cs typeface="+mn-lt"/>
              </a:rPr>
              <a:t>2.3 Feature Selection</a:t>
            </a:r>
            <a:endParaRPr lang="en-US" sz="2400" b="1" u="sng" dirty="0">
              <a:cs typeface="Calibri" panose="020F0502020204030204"/>
            </a:endParaRPr>
          </a:p>
          <a:p>
            <a:r>
              <a:rPr lang="en-US" sz="2400" dirty="0">
                <a:ea typeface="+mn-lt"/>
                <a:cs typeface="+mn-lt"/>
              </a:rPr>
              <a:t>The columns mentioned in the data cleaning sub-section are initially retrieved. And then for one hot encoding, the required columns are again retrieved from the </a:t>
            </a:r>
            <a:r>
              <a:rPr lang="en-US" sz="2400" dirty="0" err="1">
                <a:ea typeface="+mn-lt"/>
                <a:cs typeface="+mn-lt"/>
              </a:rPr>
              <a:t>dataframe</a:t>
            </a:r>
            <a:r>
              <a:rPr lang="en-US" sz="2400" dirty="0">
                <a:ea typeface="+mn-lt"/>
                <a:cs typeface="+mn-lt"/>
              </a:rPr>
              <a:t>. The only required column in this case is the 'categories' column. </a:t>
            </a:r>
            <a:endParaRPr lang="en-US" sz="2400" dirty="0"/>
          </a:p>
          <a:p>
            <a:endParaRPr lang="en-US" sz="2400">
              <a:cs typeface="Calibri"/>
            </a:endParaRPr>
          </a:p>
        </p:txBody>
      </p:sp>
    </p:spTree>
    <p:extLst>
      <p:ext uri="{BB962C8B-B14F-4D97-AF65-F5344CB8AC3E}">
        <p14:creationId xmlns:p14="http://schemas.microsoft.com/office/powerpoint/2010/main" val="1423416037"/>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F98ED85F-DCEE-4B50-802E-71A6E3E12B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14000"/>
            </a:schemeClr>
          </a:solidFill>
          <a:ln w="127000" cap="sq" cmpd="thinThick">
            <a:solidFill>
              <a:schemeClr val="tx1">
                <a:lumMod val="85000"/>
                <a:lumOff val="15000"/>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1E845DD-72C5-4AC0-A375-7DAA091C5B41}"/>
              </a:ext>
            </a:extLst>
          </p:cNvPr>
          <p:cNvSpPr>
            <a:spLocks noGrp="1"/>
          </p:cNvSpPr>
          <p:nvPr>
            <p:ph type="title"/>
          </p:nvPr>
        </p:nvSpPr>
        <p:spPr>
          <a:xfrm>
            <a:off x="838200" y="1129284"/>
            <a:ext cx="4114800" cy="4599432"/>
          </a:xfrm>
        </p:spPr>
        <p:txBody>
          <a:bodyPr anchor="ctr">
            <a:normAutofit/>
          </a:bodyPr>
          <a:lstStyle/>
          <a:p>
            <a:r>
              <a:rPr lang="en-US" sz="4800" b="1" u="sng">
                <a:ea typeface="+mj-lt"/>
                <a:cs typeface="+mj-lt"/>
              </a:rPr>
              <a:t>3. Exploratory Data Analysis</a:t>
            </a:r>
            <a:endParaRPr lang="en-US" sz="4800" b="1" u="sng">
              <a:cs typeface="Calibri Light"/>
            </a:endParaRPr>
          </a:p>
        </p:txBody>
      </p:sp>
      <p:sp>
        <p:nvSpPr>
          <p:cNvPr id="3" name="Content Placeholder 2">
            <a:extLst>
              <a:ext uri="{FF2B5EF4-FFF2-40B4-BE49-F238E27FC236}">
                <a16:creationId xmlns:a16="http://schemas.microsoft.com/office/drawing/2014/main" id="{81FBFF49-8D55-42BB-B215-BB7DBF2CFDC6}"/>
              </a:ext>
            </a:extLst>
          </p:cNvPr>
          <p:cNvSpPr>
            <a:spLocks noGrp="1"/>
          </p:cNvSpPr>
          <p:nvPr>
            <p:ph idx="1"/>
          </p:nvPr>
        </p:nvSpPr>
        <p:spPr>
          <a:xfrm>
            <a:off x="5936104" y="1131482"/>
            <a:ext cx="5417695" cy="4595037"/>
          </a:xfrm>
        </p:spPr>
        <p:txBody>
          <a:bodyPr vert="horz" lIns="91440" tIns="45720" rIns="91440" bIns="45720" rtlCol="0" anchor="ctr">
            <a:normAutofit/>
          </a:bodyPr>
          <a:lstStyle/>
          <a:p>
            <a:r>
              <a:rPr lang="en-US" sz="2400">
                <a:ea typeface="+mn-lt"/>
                <a:cs typeface="+mn-lt"/>
              </a:rPr>
              <a:t>After selecting the essential features or columns, in this case a single column 'categories', one hot encoding is performed and the result is stored in a variable.</a:t>
            </a:r>
            <a:endParaRPr lang="en-US" sz="2400"/>
          </a:p>
        </p:txBody>
      </p:sp>
    </p:spTree>
    <p:extLst>
      <p:ext uri="{BB962C8B-B14F-4D97-AF65-F5344CB8AC3E}">
        <p14:creationId xmlns:p14="http://schemas.microsoft.com/office/powerpoint/2010/main" val="331411985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19</Slides>
  <Notes>0</Notes>
  <HiddenSlides>0</HiddenSlides>
  <MMClips>0</MMClips>
  <ScaleCrop>false</ScaleCrop>
  <HeadingPairs>
    <vt:vector size="4" baseType="variant">
      <vt:variant>
        <vt:lpstr>Theme</vt:lpstr>
      </vt:variant>
      <vt:variant>
        <vt:i4>1</vt:i4>
      </vt:variant>
      <vt:variant>
        <vt:lpstr>Slide Titles</vt:lpstr>
      </vt:variant>
      <vt:variant>
        <vt:i4>19</vt:i4>
      </vt:variant>
    </vt:vector>
  </HeadingPairs>
  <TitlesOfParts>
    <vt:vector size="20" baseType="lpstr">
      <vt:lpstr>Office Theme</vt:lpstr>
      <vt:lpstr>Business Location Finder</vt:lpstr>
      <vt:lpstr>1. Introduction</vt:lpstr>
      <vt:lpstr>PowerPoint Presentation</vt:lpstr>
      <vt:lpstr>2. Data acquisition and cleaning</vt:lpstr>
      <vt:lpstr>PowerPoint Presentation</vt:lpstr>
      <vt:lpstr>PowerPoint Presentation</vt:lpstr>
      <vt:lpstr>PowerPoint Presentation</vt:lpstr>
      <vt:lpstr>PowerPoint Presentation</vt:lpstr>
      <vt:lpstr>3. Exploratory Data Analysis</vt:lpstr>
      <vt:lpstr>PowerPoint Presentation</vt:lpstr>
      <vt:lpstr>4. Clustering and Predicting</vt:lpstr>
      <vt:lpstr>PowerPoint Presentation</vt:lpstr>
      <vt:lpstr>PowerPoint Presentation</vt:lpstr>
      <vt:lpstr>PowerPoint Presentation</vt:lpstr>
      <vt:lpstr>5. Finding Location</vt:lpstr>
      <vt:lpstr> 6. Results</vt:lpstr>
      <vt:lpstr>PowerPoint Presentation</vt:lpstr>
      <vt:lpstr> 7. 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226</cp:revision>
  <dcterms:created xsi:type="dcterms:W3CDTF">2020-05-09T14:09:43Z</dcterms:created>
  <dcterms:modified xsi:type="dcterms:W3CDTF">2020-05-11T14:29:58Z</dcterms:modified>
</cp:coreProperties>
</file>

<file path=docProps/thumbnail.jpeg>
</file>